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ustom.xml" ContentType="application/vnd.openxmlformats-officedocument.custom-properties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257" r:id="rId2"/>
    <p:sldId id="269" r:id="rId3"/>
    <p:sldId id="270" r:id="rId4"/>
    <p:sldId id="268" r:id="rId5"/>
    <p:sldId id="339" r:id="rId6"/>
    <p:sldId id="347" r:id="rId7"/>
    <p:sldId id="338" r:id="rId8"/>
    <p:sldId id="263" r:id="rId9"/>
    <p:sldId id="271" r:id="rId10"/>
    <p:sldId id="279" r:id="rId11"/>
    <p:sldId id="283" r:id="rId12"/>
    <p:sldId id="284" r:id="rId13"/>
    <p:sldId id="285" r:id="rId14"/>
    <p:sldId id="281" r:id="rId15"/>
    <p:sldId id="348" r:id="rId16"/>
    <p:sldId id="350" r:id="rId17"/>
    <p:sldId id="349" r:id="rId18"/>
    <p:sldId id="286" r:id="rId19"/>
    <p:sldId id="340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34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3B1C"/>
    <a:srgbClr val="EE0027"/>
    <a:srgbClr val="026373"/>
    <a:srgbClr val="E49600"/>
    <a:srgbClr val="554C46"/>
    <a:srgbClr val="FF979E"/>
    <a:srgbClr val="72655F"/>
    <a:srgbClr val="018774"/>
    <a:srgbClr val="EF0027"/>
    <a:srgbClr val="D7000F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 horzBarState="maximized">
    <p:restoredLeft sz="12078" autoAdjust="0"/>
    <p:restoredTop sz="94660"/>
  </p:normalViewPr>
  <p:slideViewPr>
    <p:cSldViewPr snapToGrid="0">
      <p:cViewPr varScale="1">
        <p:scale>
          <a:sx n="68" d="100"/>
          <a:sy n="68" d="100"/>
        </p:scale>
        <p:origin x="-942" y="-102"/>
      </p:cViewPr>
      <p:guideLst>
        <p:guide orient="horz" pos="213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8" d="100"/>
          <a:sy n="58" d="100"/>
        </p:scale>
        <p:origin x="2808" y="66"/>
      </p:cViewPr>
      <p:guideLst/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E68D84-7959-4B94-BB87-3214854838B0}" type="datetimeFigureOut">
              <a:rPr lang="zh-CN" altLang="en-US" smtClean="0"/>
              <a:pPr/>
              <a:t>2019/7/7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872BAD-D679-48D6-8E5E-2FF1047ECE7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5775128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D4A58F-7557-4D0C-A94D-643ACF91C3EF}" type="datetimeFigureOut">
              <a:rPr lang="zh-CN" altLang="en-US" smtClean="0"/>
              <a:pPr/>
              <a:t>2019/7/7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FB4EA8-6D2A-4023-AE7D-1472309585B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40155044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FB4EA8-6D2A-4023-AE7D-1472309585B5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58285" y="2749359"/>
            <a:ext cx="10059658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rgbClr val="FF333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algn="ctr">
              <a:defRPr/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1058285" y="587278"/>
            <a:ext cx="10059658" cy="1507067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知识点-多图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159508" y="6313715"/>
            <a:ext cx="288000" cy="288000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1" name="内容占位符 11"/>
          <p:cNvSpPr>
            <a:spLocks noGrp="1"/>
          </p:cNvSpPr>
          <p:nvPr>
            <p:ph sz="quarter" idx="13"/>
          </p:nvPr>
        </p:nvSpPr>
        <p:spPr>
          <a:xfrm>
            <a:off x="5399314" y="1581829"/>
            <a:ext cx="5760193" cy="5019885"/>
          </a:xfrm>
        </p:spPr>
        <p:txBody>
          <a:bodyPr anchor="t"/>
          <a:lstStyle>
            <a:lvl1pPr marL="0" indent="0">
              <a:buNone/>
              <a:defRPr>
                <a:solidFill>
                  <a:srgbClr val="554C46"/>
                </a:solidFill>
              </a:defRPr>
            </a:lvl1pPr>
            <a:lvl2pPr marL="457200" indent="0">
              <a:buNone/>
              <a:defRPr>
                <a:solidFill>
                  <a:srgbClr val="026373"/>
                </a:solidFill>
              </a:defRPr>
            </a:lvl2pPr>
            <a:lvl3pPr marL="914400" indent="0">
              <a:buNone/>
              <a:defRPr>
                <a:solidFill>
                  <a:srgbClr val="026373"/>
                </a:solidFill>
              </a:defRPr>
            </a:lvl3pPr>
            <a:lvl4pPr marL="1371600" indent="0">
              <a:buNone/>
              <a:defRPr>
                <a:solidFill>
                  <a:srgbClr val="026373"/>
                </a:solidFill>
              </a:defRPr>
            </a:lvl4pPr>
            <a:lvl5pPr marL="1828800" indent="0">
              <a:buNone/>
              <a:defRPr>
                <a:solidFill>
                  <a:srgbClr val="026373"/>
                </a:solidFill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13" name="图片占位符 12"/>
          <p:cNvSpPr>
            <a:spLocks noGrp="1"/>
          </p:cNvSpPr>
          <p:nvPr>
            <p:ph type="pic" sz="quarter" idx="14"/>
          </p:nvPr>
        </p:nvSpPr>
        <p:spPr>
          <a:xfrm>
            <a:off x="1058283" y="1581829"/>
            <a:ext cx="2395605" cy="22064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4" name="图片占位符 12"/>
          <p:cNvSpPr>
            <a:spLocks noGrp="1"/>
          </p:cNvSpPr>
          <p:nvPr>
            <p:ph type="pic" sz="quarter" idx="15"/>
          </p:nvPr>
        </p:nvSpPr>
        <p:spPr>
          <a:xfrm>
            <a:off x="2887400" y="3904343"/>
            <a:ext cx="2395800" cy="2697371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2" name="图片占位符 12"/>
          <p:cNvSpPr>
            <a:spLocks noGrp="1"/>
          </p:cNvSpPr>
          <p:nvPr>
            <p:ph type="pic" sz="quarter" idx="16"/>
          </p:nvPr>
        </p:nvSpPr>
        <p:spPr>
          <a:xfrm>
            <a:off x="3570003" y="1581829"/>
            <a:ext cx="1713198" cy="22064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5" name="图片占位符 12"/>
          <p:cNvSpPr>
            <a:spLocks noGrp="1"/>
          </p:cNvSpPr>
          <p:nvPr>
            <p:ph type="pic" sz="quarter" idx="17"/>
          </p:nvPr>
        </p:nvSpPr>
        <p:spPr>
          <a:xfrm>
            <a:off x="1058282" y="3904343"/>
            <a:ext cx="1713004" cy="269737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1058283" y="1"/>
            <a:ext cx="8626043" cy="798286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17" name="文本占位符 7"/>
          <p:cNvSpPr>
            <a:spLocks noGrp="1"/>
          </p:cNvSpPr>
          <p:nvPr>
            <p:ph type="body" sz="quarter" idx="18"/>
          </p:nvPr>
        </p:nvSpPr>
        <p:spPr>
          <a:xfrm>
            <a:off x="1058282" y="782453"/>
            <a:ext cx="8626043" cy="508000"/>
          </a:xfrm>
        </p:spPr>
        <p:txBody>
          <a:bodyPr anchor="t">
            <a:normAutofit/>
          </a:bodyPr>
          <a:lstStyle>
            <a:lvl1pPr marL="0" indent="0">
              <a:spcBef>
                <a:spcPts val="335"/>
              </a:spcBef>
              <a:buNone/>
              <a:defRPr sz="1400">
                <a:solidFill>
                  <a:srgbClr val="FF979E"/>
                </a:solidFill>
              </a:defRPr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pic>
        <p:nvPicPr>
          <p:cNvPr id="18" name="图片 1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81260" y="6355867"/>
            <a:ext cx="949650" cy="266066"/>
          </a:xfrm>
          <a:prstGeom prst="rect">
            <a:avLst/>
          </a:prstGeom>
          <a:effectLst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知识点-多图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159508" y="6313715"/>
            <a:ext cx="288000" cy="288000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1" name="内容占位符 11"/>
          <p:cNvSpPr>
            <a:spLocks noGrp="1"/>
          </p:cNvSpPr>
          <p:nvPr>
            <p:ph sz="quarter" idx="13"/>
          </p:nvPr>
        </p:nvSpPr>
        <p:spPr>
          <a:xfrm>
            <a:off x="5399314" y="1581829"/>
            <a:ext cx="5760193" cy="5019885"/>
          </a:xfrm>
        </p:spPr>
        <p:txBody>
          <a:bodyPr anchor="t"/>
          <a:lstStyle>
            <a:lvl1pPr marL="0" indent="0">
              <a:buNone/>
              <a:defRPr>
                <a:solidFill>
                  <a:srgbClr val="554C46"/>
                </a:solidFill>
              </a:defRPr>
            </a:lvl1pPr>
            <a:lvl2pPr marL="457200" indent="0">
              <a:buNone/>
              <a:defRPr>
                <a:solidFill>
                  <a:srgbClr val="026373"/>
                </a:solidFill>
              </a:defRPr>
            </a:lvl2pPr>
            <a:lvl3pPr marL="914400" indent="0">
              <a:buNone/>
              <a:defRPr>
                <a:solidFill>
                  <a:srgbClr val="026373"/>
                </a:solidFill>
              </a:defRPr>
            </a:lvl3pPr>
            <a:lvl4pPr marL="1371600" indent="0">
              <a:buNone/>
              <a:defRPr>
                <a:solidFill>
                  <a:srgbClr val="026373"/>
                </a:solidFill>
              </a:defRPr>
            </a:lvl4pPr>
            <a:lvl5pPr marL="1828800" indent="0">
              <a:buNone/>
              <a:defRPr>
                <a:solidFill>
                  <a:srgbClr val="026373"/>
                </a:solidFill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13" name="图片占位符 12"/>
          <p:cNvSpPr>
            <a:spLocks noGrp="1"/>
          </p:cNvSpPr>
          <p:nvPr>
            <p:ph type="pic" sz="quarter" idx="14"/>
          </p:nvPr>
        </p:nvSpPr>
        <p:spPr>
          <a:xfrm>
            <a:off x="1058283" y="1581829"/>
            <a:ext cx="4224917" cy="22064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4" name="图片占位符 12"/>
          <p:cNvSpPr>
            <a:spLocks noGrp="1"/>
          </p:cNvSpPr>
          <p:nvPr>
            <p:ph type="pic" sz="quarter" idx="15"/>
          </p:nvPr>
        </p:nvSpPr>
        <p:spPr>
          <a:xfrm>
            <a:off x="1058282" y="3904343"/>
            <a:ext cx="4224918" cy="2697371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1058283" y="1"/>
            <a:ext cx="8626043" cy="798286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17" name="文本占位符 7"/>
          <p:cNvSpPr>
            <a:spLocks noGrp="1"/>
          </p:cNvSpPr>
          <p:nvPr>
            <p:ph type="body" sz="quarter" idx="18"/>
          </p:nvPr>
        </p:nvSpPr>
        <p:spPr>
          <a:xfrm>
            <a:off x="1058282" y="782453"/>
            <a:ext cx="8626043" cy="508000"/>
          </a:xfrm>
        </p:spPr>
        <p:txBody>
          <a:bodyPr anchor="t">
            <a:normAutofit/>
          </a:bodyPr>
          <a:lstStyle>
            <a:lvl1pPr marL="0" indent="0">
              <a:spcBef>
                <a:spcPts val="335"/>
              </a:spcBef>
              <a:buNone/>
              <a:defRPr sz="1400">
                <a:solidFill>
                  <a:srgbClr val="FF979E"/>
                </a:solidFill>
              </a:defRPr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81260" y="6355867"/>
            <a:ext cx="949650" cy="266066"/>
          </a:xfrm>
          <a:prstGeom prst="rect">
            <a:avLst/>
          </a:prstGeom>
          <a:effectLst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知识点-多图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159508" y="6313715"/>
            <a:ext cx="288000" cy="288000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1" name="内容占位符 11"/>
          <p:cNvSpPr>
            <a:spLocks noGrp="1"/>
          </p:cNvSpPr>
          <p:nvPr>
            <p:ph sz="quarter" idx="13"/>
          </p:nvPr>
        </p:nvSpPr>
        <p:spPr>
          <a:xfrm>
            <a:off x="608344" y="4945613"/>
            <a:ext cx="3528230" cy="1465944"/>
          </a:xfrm>
        </p:spPr>
        <p:txBody>
          <a:bodyPr anchor="t"/>
          <a:lstStyle>
            <a:lvl1pPr marL="0" indent="0">
              <a:buNone/>
              <a:defRPr>
                <a:solidFill>
                  <a:srgbClr val="554C46"/>
                </a:solidFill>
              </a:defRPr>
            </a:lvl1pPr>
            <a:lvl2pPr>
              <a:defRPr>
                <a:solidFill>
                  <a:srgbClr val="026373"/>
                </a:solidFill>
              </a:defRPr>
            </a:lvl2pPr>
            <a:lvl3pPr>
              <a:defRPr>
                <a:solidFill>
                  <a:srgbClr val="026373"/>
                </a:solidFill>
              </a:defRPr>
            </a:lvl3pPr>
            <a:lvl4pPr>
              <a:defRPr>
                <a:solidFill>
                  <a:srgbClr val="026373"/>
                </a:solidFill>
              </a:defRPr>
            </a:lvl4pPr>
            <a:lvl5pPr>
              <a:defRPr>
                <a:solidFill>
                  <a:srgbClr val="026373"/>
                </a:solidFill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13" name="图片占位符 12"/>
          <p:cNvSpPr>
            <a:spLocks noGrp="1"/>
          </p:cNvSpPr>
          <p:nvPr>
            <p:ph type="pic" sz="quarter" idx="14"/>
          </p:nvPr>
        </p:nvSpPr>
        <p:spPr>
          <a:xfrm>
            <a:off x="608344" y="1679671"/>
            <a:ext cx="3528230" cy="3062742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6" name="内容占位符 11"/>
          <p:cNvSpPr>
            <a:spLocks noGrp="1"/>
          </p:cNvSpPr>
          <p:nvPr>
            <p:ph sz="quarter" idx="15"/>
          </p:nvPr>
        </p:nvSpPr>
        <p:spPr>
          <a:xfrm>
            <a:off x="4338516" y="4945613"/>
            <a:ext cx="3528230" cy="1465944"/>
          </a:xfrm>
        </p:spPr>
        <p:txBody>
          <a:bodyPr anchor="t"/>
          <a:lstStyle>
            <a:lvl1pPr marL="0" indent="0">
              <a:buNone/>
              <a:defRPr>
                <a:solidFill>
                  <a:srgbClr val="554C46"/>
                </a:solidFill>
              </a:defRPr>
            </a:lvl1pPr>
            <a:lvl2pPr>
              <a:defRPr>
                <a:solidFill>
                  <a:srgbClr val="026373"/>
                </a:solidFill>
              </a:defRPr>
            </a:lvl2pPr>
            <a:lvl3pPr>
              <a:defRPr>
                <a:solidFill>
                  <a:srgbClr val="026373"/>
                </a:solidFill>
              </a:defRPr>
            </a:lvl3pPr>
            <a:lvl4pPr>
              <a:defRPr>
                <a:solidFill>
                  <a:srgbClr val="026373"/>
                </a:solidFill>
              </a:defRPr>
            </a:lvl4pPr>
            <a:lvl5pPr>
              <a:defRPr>
                <a:solidFill>
                  <a:srgbClr val="026373"/>
                </a:solidFill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17" name="图片占位符 12"/>
          <p:cNvSpPr>
            <a:spLocks noGrp="1"/>
          </p:cNvSpPr>
          <p:nvPr>
            <p:ph type="pic" sz="quarter" idx="16"/>
          </p:nvPr>
        </p:nvSpPr>
        <p:spPr>
          <a:xfrm>
            <a:off x="4338516" y="1679671"/>
            <a:ext cx="3528230" cy="3062742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8" name="内容占位符 11"/>
          <p:cNvSpPr>
            <a:spLocks noGrp="1"/>
          </p:cNvSpPr>
          <p:nvPr>
            <p:ph sz="quarter" idx="17"/>
          </p:nvPr>
        </p:nvSpPr>
        <p:spPr>
          <a:xfrm>
            <a:off x="8068688" y="4945613"/>
            <a:ext cx="3528230" cy="1465944"/>
          </a:xfrm>
        </p:spPr>
        <p:txBody>
          <a:bodyPr anchor="t"/>
          <a:lstStyle>
            <a:lvl1pPr marL="0" indent="0">
              <a:buNone/>
              <a:defRPr>
                <a:solidFill>
                  <a:srgbClr val="554C46"/>
                </a:solidFill>
              </a:defRPr>
            </a:lvl1pPr>
            <a:lvl2pPr>
              <a:defRPr>
                <a:solidFill>
                  <a:srgbClr val="026373"/>
                </a:solidFill>
              </a:defRPr>
            </a:lvl2pPr>
            <a:lvl3pPr>
              <a:defRPr>
                <a:solidFill>
                  <a:srgbClr val="026373"/>
                </a:solidFill>
              </a:defRPr>
            </a:lvl3pPr>
            <a:lvl4pPr>
              <a:defRPr>
                <a:solidFill>
                  <a:srgbClr val="026373"/>
                </a:solidFill>
              </a:defRPr>
            </a:lvl4pPr>
            <a:lvl5pPr>
              <a:defRPr>
                <a:solidFill>
                  <a:srgbClr val="026373"/>
                </a:solidFill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19" name="图片占位符 12"/>
          <p:cNvSpPr>
            <a:spLocks noGrp="1"/>
          </p:cNvSpPr>
          <p:nvPr>
            <p:ph type="pic" sz="quarter" idx="18"/>
          </p:nvPr>
        </p:nvSpPr>
        <p:spPr>
          <a:xfrm>
            <a:off x="8068688" y="1679671"/>
            <a:ext cx="3528230" cy="3062742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1058283" y="1"/>
            <a:ext cx="8626043" cy="798286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21" name="文本占位符 7"/>
          <p:cNvSpPr>
            <a:spLocks noGrp="1"/>
          </p:cNvSpPr>
          <p:nvPr>
            <p:ph type="body" sz="quarter" idx="19"/>
          </p:nvPr>
        </p:nvSpPr>
        <p:spPr>
          <a:xfrm>
            <a:off x="1058282" y="782453"/>
            <a:ext cx="8626043" cy="508000"/>
          </a:xfrm>
        </p:spPr>
        <p:txBody>
          <a:bodyPr anchor="t">
            <a:normAutofit/>
          </a:bodyPr>
          <a:lstStyle>
            <a:lvl1pPr marL="0" indent="0">
              <a:spcBef>
                <a:spcPts val="335"/>
              </a:spcBef>
              <a:buNone/>
              <a:defRPr sz="1400">
                <a:solidFill>
                  <a:srgbClr val="FF979E"/>
                </a:solidFill>
              </a:defRPr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81260" y="6355867"/>
            <a:ext cx="949650" cy="266066"/>
          </a:xfrm>
          <a:prstGeom prst="rect">
            <a:avLst/>
          </a:prstGeom>
          <a:effectLst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知识点-多图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159508" y="6313715"/>
            <a:ext cx="288000" cy="288000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1" name="内容占位符 11"/>
          <p:cNvSpPr>
            <a:spLocks noGrp="1"/>
          </p:cNvSpPr>
          <p:nvPr>
            <p:ph sz="quarter" idx="13"/>
          </p:nvPr>
        </p:nvSpPr>
        <p:spPr>
          <a:xfrm>
            <a:off x="1058282" y="4945613"/>
            <a:ext cx="4515199" cy="1465944"/>
          </a:xfrm>
        </p:spPr>
        <p:txBody>
          <a:bodyPr anchor="t"/>
          <a:lstStyle>
            <a:lvl1pPr marL="0" indent="0">
              <a:buNone/>
              <a:defRPr>
                <a:solidFill>
                  <a:srgbClr val="554C46"/>
                </a:solidFill>
              </a:defRPr>
            </a:lvl1pPr>
            <a:lvl2pPr>
              <a:defRPr>
                <a:solidFill>
                  <a:srgbClr val="026373"/>
                </a:solidFill>
              </a:defRPr>
            </a:lvl2pPr>
            <a:lvl3pPr>
              <a:defRPr>
                <a:solidFill>
                  <a:srgbClr val="026373"/>
                </a:solidFill>
              </a:defRPr>
            </a:lvl3pPr>
            <a:lvl4pPr>
              <a:defRPr>
                <a:solidFill>
                  <a:srgbClr val="026373"/>
                </a:solidFill>
              </a:defRPr>
            </a:lvl4pPr>
            <a:lvl5pPr>
              <a:defRPr>
                <a:solidFill>
                  <a:srgbClr val="026373"/>
                </a:solidFill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13" name="图片占位符 12"/>
          <p:cNvSpPr>
            <a:spLocks noGrp="1"/>
          </p:cNvSpPr>
          <p:nvPr>
            <p:ph type="pic" sz="quarter" idx="14"/>
          </p:nvPr>
        </p:nvSpPr>
        <p:spPr>
          <a:xfrm>
            <a:off x="1058282" y="1679671"/>
            <a:ext cx="4515199" cy="3062742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6" name="内容占位符 11"/>
          <p:cNvSpPr>
            <a:spLocks noGrp="1"/>
          </p:cNvSpPr>
          <p:nvPr>
            <p:ph sz="quarter" idx="15"/>
          </p:nvPr>
        </p:nvSpPr>
        <p:spPr>
          <a:xfrm>
            <a:off x="5746397" y="4945613"/>
            <a:ext cx="4515199" cy="1465944"/>
          </a:xfrm>
        </p:spPr>
        <p:txBody>
          <a:bodyPr anchor="t"/>
          <a:lstStyle>
            <a:lvl1pPr marL="0" indent="0">
              <a:buNone/>
              <a:defRPr>
                <a:solidFill>
                  <a:srgbClr val="554C46"/>
                </a:solidFill>
              </a:defRPr>
            </a:lvl1pPr>
            <a:lvl2pPr>
              <a:defRPr>
                <a:solidFill>
                  <a:srgbClr val="026373"/>
                </a:solidFill>
              </a:defRPr>
            </a:lvl2pPr>
            <a:lvl3pPr>
              <a:defRPr>
                <a:solidFill>
                  <a:srgbClr val="026373"/>
                </a:solidFill>
              </a:defRPr>
            </a:lvl3pPr>
            <a:lvl4pPr>
              <a:defRPr>
                <a:solidFill>
                  <a:srgbClr val="026373"/>
                </a:solidFill>
              </a:defRPr>
            </a:lvl4pPr>
            <a:lvl5pPr>
              <a:defRPr>
                <a:solidFill>
                  <a:srgbClr val="026373"/>
                </a:solidFill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17" name="图片占位符 12"/>
          <p:cNvSpPr>
            <a:spLocks noGrp="1"/>
          </p:cNvSpPr>
          <p:nvPr>
            <p:ph type="pic" sz="quarter" idx="16"/>
          </p:nvPr>
        </p:nvSpPr>
        <p:spPr>
          <a:xfrm>
            <a:off x="5746397" y="1679671"/>
            <a:ext cx="4515199" cy="3062742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1058283" y="1"/>
            <a:ext cx="8626043" cy="798286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21" name="文本占位符 7"/>
          <p:cNvSpPr>
            <a:spLocks noGrp="1"/>
          </p:cNvSpPr>
          <p:nvPr>
            <p:ph type="body" sz="quarter" idx="19"/>
          </p:nvPr>
        </p:nvSpPr>
        <p:spPr>
          <a:xfrm>
            <a:off x="1058282" y="782453"/>
            <a:ext cx="8626043" cy="508000"/>
          </a:xfrm>
        </p:spPr>
        <p:txBody>
          <a:bodyPr anchor="t">
            <a:normAutofit/>
          </a:bodyPr>
          <a:lstStyle>
            <a:lvl1pPr marL="0" indent="0">
              <a:spcBef>
                <a:spcPts val="335"/>
              </a:spcBef>
              <a:buNone/>
              <a:defRPr sz="1400">
                <a:solidFill>
                  <a:srgbClr val="FF979E"/>
                </a:solidFill>
              </a:defRPr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81260" y="6355867"/>
            <a:ext cx="949650" cy="266066"/>
          </a:xfrm>
          <a:prstGeom prst="rect">
            <a:avLst/>
          </a:prstGeom>
          <a:effectLst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知识点-多图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159508" y="6313715"/>
            <a:ext cx="288000" cy="288000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1" name="内容占位符 11"/>
          <p:cNvSpPr>
            <a:spLocks noGrp="1"/>
          </p:cNvSpPr>
          <p:nvPr>
            <p:ph sz="quarter" idx="13"/>
          </p:nvPr>
        </p:nvSpPr>
        <p:spPr>
          <a:xfrm>
            <a:off x="1058282" y="1581830"/>
            <a:ext cx="10101225" cy="1466170"/>
          </a:xfrm>
        </p:spPr>
        <p:txBody>
          <a:bodyPr anchor="t"/>
          <a:lstStyle>
            <a:lvl1pPr marL="0" indent="0">
              <a:buNone/>
              <a:defRPr>
                <a:solidFill>
                  <a:srgbClr val="554C46"/>
                </a:solidFill>
              </a:defRPr>
            </a:lvl1pPr>
            <a:lvl2pPr marL="457200" indent="0">
              <a:buNone/>
              <a:defRPr>
                <a:solidFill>
                  <a:srgbClr val="026373"/>
                </a:solidFill>
              </a:defRPr>
            </a:lvl2pPr>
            <a:lvl3pPr marL="914400" indent="0">
              <a:buNone/>
              <a:defRPr>
                <a:solidFill>
                  <a:srgbClr val="026373"/>
                </a:solidFill>
              </a:defRPr>
            </a:lvl3pPr>
            <a:lvl4pPr marL="1371600" indent="0">
              <a:buNone/>
              <a:defRPr>
                <a:solidFill>
                  <a:srgbClr val="026373"/>
                </a:solidFill>
              </a:defRPr>
            </a:lvl4pPr>
            <a:lvl5pPr marL="1828800" indent="0">
              <a:buNone/>
              <a:defRPr>
                <a:solidFill>
                  <a:srgbClr val="026373"/>
                </a:solidFill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13" name="图片占位符 12"/>
          <p:cNvSpPr>
            <a:spLocks noGrp="1"/>
          </p:cNvSpPr>
          <p:nvPr>
            <p:ph type="pic" sz="quarter" idx="14"/>
          </p:nvPr>
        </p:nvSpPr>
        <p:spPr>
          <a:xfrm>
            <a:off x="1058863" y="3164115"/>
            <a:ext cx="10100644" cy="3149374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1058283" y="1"/>
            <a:ext cx="8626043" cy="798286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18" name="文本占位符 7"/>
          <p:cNvSpPr>
            <a:spLocks noGrp="1"/>
          </p:cNvSpPr>
          <p:nvPr>
            <p:ph type="body" sz="quarter" idx="16"/>
          </p:nvPr>
        </p:nvSpPr>
        <p:spPr>
          <a:xfrm>
            <a:off x="1058282" y="782453"/>
            <a:ext cx="8626043" cy="508000"/>
          </a:xfrm>
        </p:spPr>
        <p:txBody>
          <a:bodyPr anchor="t">
            <a:normAutofit/>
          </a:bodyPr>
          <a:lstStyle>
            <a:lvl1pPr marL="0" indent="0">
              <a:spcBef>
                <a:spcPts val="335"/>
              </a:spcBef>
              <a:buNone/>
              <a:defRPr sz="1400">
                <a:solidFill>
                  <a:srgbClr val="FF979E"/>
                </a:solidFill>
              </a:defRPr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81260" y="6355867"/>
            <a:ext cx="949650" cy="266066"/>
          </a:xfrm>
          <a:prstGeom prst="rect">
            <a:avLst/>
          </a:prstGeom>
          <a:effectLst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讲师介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/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81260" y="6355867"/>
            <a:ext cx="949650" cy="266066"/>
          </a:xfrm>
          <a:prstGeom prst="rect">
            <a:avLst/>
          </a:prstGeom>
          <a:effectLst/>
        </p:spPr>
      </p:pic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3691585" y="2418415"/>
            <a:ext cx="4428103" cy="897611"/>
          </a:xfrm>
        </p:spPr>
        <p:txBody>
          <a:bodyPr>
            <a:normAutofit/>
          </a:bodyPr>
          <a:lstStyle>
            <a:lvl1pPr algn="ctr"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3"/>
          </p:nvPr>
        </p:nvSpPr>
        <p:spPr>
          <a:xfrm>
            <a:off x="1779236" y="3936079"/>
            <a:ext cx="4128943" cy="774700"/>
          </a:xfrm>
        </p:spPr>
        <p:txBody>
          <a:bodyPr/>
          <a:lstStyle>
            <a:lvl1pPr marL="0" indent="0">
              <a:buNone/>
              <a:defRPr>
                <a:solidFill>
                  <a:srgbClr val="554C46"/>
                </a:solidFill>
              </a:defRPr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11" name="文本占位符 9"/>
          <p:cNvSpPr>
            <a:spLocks noGrp="1"/>
          </p:cNvSpPr>
          <p:nvPr>
            <p:ph type="body" sz="quarter" idx="14"/>
          </p:nvPr>
        </p:nvSpPr>
        <p:spPr>
          <a:xfrm>
            <a:off x="6551594" y="3936079"/>
            <a:ext cx="4128943" cy="774700"/>
          </a:xfrm>
        </p:spPr>
        <p:txBody>
          <a:bodyPr/>
          <a:lstStyle>
            <a:lvl1pPr marL="0" indent="0">
              <a:buNone/>
              <a:defRPr>
                <a:solidFill>
                  <a:srgbClr val="554C46"/>
                </a:solidFill>
              </a:defRPr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12" name="文本占位符 9"/>
          <p:cNvSpPr>
            <a:spLocks noGrp="1"/>
          </p:cNvSpPr>
          <p:nvPr>
            <p:ph type="body" sz="quarter" idx="15"/>
          </p:nvPr>
        </p:nvSpPr>
        <p:spPr>
          <a:xfrm>
            <a:off x="1779236" y="5000272"/>
            <a:ext cx="4128943" cy="774700"/>
          </a:xfrm>
        </p:spPr>
        <p:txBody>
          <a:bodyPr/>
          <a:lstStyle>
            <a:lvl1pPr marL="0" indent="0">
              <a:buNone/>
              <a:defRPr>
                <a:solidFill>
                  <a:srgbClr val="554C46"/>
                </a:solidFill>
              </a:defRPr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13" name="文本占位符 9"/>
          <p:cNvSpPr>
            <a:spLocks noGrp="1"/>
          </p:cNvSpPr>
          <p:nvPr>
            <p:ph type="body" sz="quarter" idx="16"/>
          </p:nvPr>
        </p:nvSpPr>
        <p:spPr>
          <a:xfrm>
            <a:off x="6551594" y="5000272"/>
            <a:ext cx="4128943" cy="774700"/>
          </a:xfrm>
        </p:spPr>
        <p:txBody>
          <a:bodyPr/>
          <a:lstStyle>
            <a:lvl1pPr marL="0" indent="0">
              <a:buNone/>
              <a:defRPr>
                <a:solidFill>
                  <a:srgbClr val="554C46"/>
                </a:solidFill>
              </a:defRPr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7"/>
          </p:nvPr>
        </p:nvSpPr>
        <p:spPr>
          <a:xfrm>
            <a:off x="4755493" y="368923"/>
            <a:ext cx="2300287" cy="2300287"/>
          </a:xfrm>
          <a:prstGeom prst="ellipse">
            <a:avLst/>
          </a:prstGeom>
          <a:ln w="38100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8"/>
          </p:nvPr>
        </p:nvSpPr>
        <p:spPr>
          <a:xfrm>
            <a:off x="3691393" y="3022600"/>
            <a:ext cx="4428486" cy="673100"/>
          </a:xfrm>
        </p:spPr>
        <p:txBody>
          <a:bodyPr>
            <a:normAutofit/>
          </a:bodyPr>
          <a:lstStyle>
            <a:lvl1pPr algn="ctr">
              <a:defRPr sz="1400">
                <a:solidFill>
                  <a:srgbClr val="FF979E"/>
                </a:solidFill>
              </a:defRPr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8283" y="1"/>
            <a:ext cx="8626043" cy="798286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32194" y="1600200"/>
            <a:ext cx="6349641" cy="4318432"/>
          </a:xfrm>
        </p:spPr>
        <p:txBody>
          <a:bodyPr anchor="t">
            <a:normAutofit/>
          </a:bodyPr>
          <a:lstStyle>
            <a:lvl1pPr marL="342900" indent="-342900" algn="l">
              <a:lnSpc>
                <a:spcPct val="150000"/>
              </a:lnSpc>
              <a:buClr>
                <a:srgbClr val="72655F"/>
              </a:buClr>
              <a:buFont typeface="+mj-ea"/>
              <a:buAutoNum type="circleNumDbPlain"/>
              <a:defRPr sz="2000">
                <a:solidFill>
                  <a:srgbClr val="554C46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1" name="图片占位符 10"/>
          <p:cNvSpPr>
            <a:spLocks noGrp="1"/>
          </p:cNvSpPr>
          <p:nvPr>
            <p:ph type="pic" sz="quarter" idx="14"/>
          </p:nvPr>
        </p:nvSpPr>
        <p:spPr>
          <a:xfrm>
            <a:off x="1058283" y="1925781"/>
            <a:ext cx="3488950" cy="366727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5"/>
          </p:nvPr>
        </p:nvSpPr>
        <p:spPr>
          <a:xfrm>
            <a:off x="1058282" y="782453"/>
            <a:ext cx="8626043" cy="508000"/>
          </a:xfrm>
        </p:spPr>
        <p:txBody>
          <a:bodyPr anchor="t">
            <a:normAutofit/>
          </a:bodyPr>
          <a:lstStyle>
            <a:lvl1pPr marL="0" indent="0">
              <a:spcBef>
                <a:spcPts val="335"/>
              </a:spcBef>
              <a:buNone/>
              <a:defRPr sz="1400">
                <a:solidFill>
                  <a:srgbClr val="FF979E"/>
                </a:solidFill>
              </a:defRPr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81260" y="6355867"/>
            <a:ext cx="949650" cy="266066"/>
          </a:xfrm>
          <a:prstGeom prst="rect">
            <a:avLst/>
          </a:prstGeom>
          <a:effectLst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3850081" y="229074"/>
            <a:ext cx="4583984" cy="2414634"/>
          </a:xfrm>
        </p:spPr>
        <p:txBody>
          <a:bodyPr anchor="b">
            <a:noAutofit/>
          </a:bodyPr>
          <a:lstStyle>
            <a:lvl1pPr algn="ctr">
              <a:defRPr sz="15000" b="0" cap="all"/>
            </a:lvl1pPr>
          </a:lstStyle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idx="1"/>
          </p:nvPr>
        </p:nvSpPr>
        <p:spPr>
          <a:xfrm>
            <a:off x="1067090" y="3186740"/>
            <a:ext cx="10149966" cy="2646217"/>
          </a:xfrm>
        </p:spPr>
        <p:txBody>
          <a:bodyPr anchor="t">
            <a:normAutofit/>
          </a:bodyPr>
          <a:lstStyle>
            <a:lvl1pPr marL="0" indent="0" algn="l">
              <a:lnSpc>
                <a:spcPct val="150000"/>
              </a:lnSpc>
              <a:buNone/>
              <a:defRPr sz="1800">
                <a:solidFill>
                  <a:srgbClr val="554C46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11" name="文本占位符 8"/>
          <p:cNvSpPr>
            <a:spLocks noGrp="1"/>
          </p:cNvSpPr>
          <p:nvPr>
            <p:ph type="body" sz="quarter" idx="13"/>
          </p:nvPr>
        </p:nvSpPr>
        <p:spPr>
          <a:xfrm>
            <a:off x="3593530" y="2519015"/>
            <a:ext cx="5097086" cy="636588"/>
          </a:xfrm>
        </p:spPr>
        <p:txBody>
          <a:bodyPr/>
          <a:lstStyle>
            <a:lvl1pPr algn="ctr">
              <a:defRPr>
                <a:solidFill>
                  <a:srgbClr val="E49600"/>
                </a:solidFill>
              </a:defRPr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81260" y="6355867"/>
            <a:ext cx="949650" cy="266066"/>
          </a:xfrm>
          <a:prstGeom prst="rect">
            <a:avLst/>
          </a:prstGeom>
          <a:effectLst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09867" y="1332490"/>
            <a:ext cx="6349641" cy="3992851"/>
          </a:xfrm>
        </p:spPr>
        <p:txBody>
          <a:bodyPr anchor="t">
            <a:normAutofit/>
          </a:bodyPr>
          <a:lstStyle>
            <a:lvl1pPr marL="342900" indent="-342900" algn="l">
              <a:lnSpc>
                <a:spcPct val="150000"/>
              </a:lnSpc>
              <a:buClr>
                <a:srgbClr val="72655F"/>
              </a:buClr>
              <a:buFont typeface="+mj-ea"/>
              <a:buAutoNum type="circleNumDbPlain"/>
              <a:defRPr sz="2000">
                <a:solidFill>
                  <a:srgbClr val="554C46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solidFill>
            <a:schemeClr val="tx1">
              <a:lumMod val="85000"/>
            </a:schemeClr>
          </a:solidFill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1" name="图片占位符 10"/>
          <p:cNvSpPr>
            <a:spLocks noGrp="1"/>
          </p:cNvSpPr>
          <p:nvPr>
            <p:ph type="pic" sz="quarter" idx="14"/>
          </p:nvPr>
        </p:nvSpPr>
        <p:spPr>
          <a:xfrm>
            <a:off x="1058283" y="1332490"/>
            <a:ext cx="3488950" cy="366727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5"/>
          </p:nvPr>
        </p:nvSpPr>
        <p:spPr>
          <a:xfrm>
            <a:off x="1058283" y="5482364"/>
            <a:ext cx="10101225" cy="1023937"/>
          </a:xfrm>
        </p:spPr>
        <p:txBody>
          <a:bodyPr>
            <a:noAutofit/>
          </a:bodyPr>
          <a:lstStyle>
            <a:lvl1pPr>
              <a:defRPr sz="1200" i="1">
                <a:solidFill>
                  <a:srgbClr val="72655F"/>
                </a:solidFill>
              </a:defRPr>
            </a:lvl1pPr>
            <a:lvl2pPr>
              <a:defRPr sz="1400">
                <a:solidFill>
                  <a:srgbClr val="72655F"/>
                </a:solidFill>
              </a:defRPr>
            </a:lvl2pPr>
            <a:lvl3pPr>
              <a:defRPr sz="1200">
                <a:solidFill>
                  <a:srgbClr val="72655F"/>
                </a:solidFill>
              </a:defRPr>
            </a:lvl3pPr>
            <a:lvl4pPr>
              <a:defRPr sz="1100">
                <a:solidFill>
                  <a:srgbClr val="72655F"/>
                </a:solidFill>
              </a:defRPr>
            </a:lvl4pPr>
            <a:lvl5pPr>
              <a:defRPr sz="1100">
                <a:solidFill>
                  <a:srgbClr val="72655F"/>
                </a:solidFill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058283" y="1"/>
            <a:ext cx="8626043" cy="798286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9" name="文本占位符 7"/>
          <p:cNvSpPr>
            <a:spLocks noGrp="1"/>
          </p:cNvSpPr>
          <p:nvPr>
            <p:ph type="body" sz="quarter" idx="16"/>
          </p:nvPr>
        </p:nvSpPr>
        <p:spPr>
          <a:xfrm>
            <a:off x="1058282" y="782453"/>
            <a:ext cx="8626043" cy="508000"/>
          </a:xfrm>
        </p:spPr>
        <p:txBody>
          <a:bodyPr anchor="t">
            <a:normAutofit/>
          </a:bodyPr>
          <a:lstStyle>
            <a:lvl1pPr marL="0" indent="0">
              <a:spcBef>
                <a:spcPts val="335"/>
              </a:spcBef>
              <a:buNone/>
              <a:defRPr sz="1400">
                <a:solidFill>
                  <a:srgbClr val="FF979E"/>
                </a:solidFill>
              </a:defRPr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81260" y="6355867"/>
            <a:ext cx="949650" cy="266066"/>
          </a:xfrm>
          <a:prstGeom prst="rect">
            <a:avLst/>
          </a:prstGeom>
          <a:effectLst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知识点-纯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159508" y="6313715"/>
            <a:ext cx="288000" cy="288000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2" name="内容占位符 11"/>
          <p:cNvSpPr>
            <a:spLocks noGrp="1"/>
          </p:cNvSpPr>
          <p:nvPr>
            <p:ph sz="quarter" idx="13"/>
          </p:nvPr>
        </p:nvSpPr>
        <p:spPr>
          <a:xfrm>
            <a:off x="1058863" y="1538288"/>
            <a:ext cx="10101262" cy="4470400"/>
          </a:xfrm>
        </p:spPr>
        <p:txBody>
          <a:bodyPr anchor="t"/>
          <a:lstStyle>
            <a:lvl1pPr marL="0" indent="0">
              <a:buNone/>
              <a:defRPr>
                <a:solidFill>
                  <a:srgbClr val="554C46"/>
                </a:solidFill>
              </a:defRPr>
            </a:lvl1pPr>
            <a:lvl2pPr marL="457200" indent="0">
              <a:buNone/>
              <a:defRPr>
                <a:solidFill>
                  <a:srgbClr val="026373"/>
                </a:solidFill>
              </a:defRPr>
            </a:lvl2pPr>
            <a:lvl3pPr marL="914400" indent="0">
              <a:buNone/>
              <a:defRPr>
                <a:solidFill>
                  <a:srgbClr val="026373"/>
                </a:solidFill>
              </a:defRPr>
            </a:lvl3pPr>
            <a:lvl4pPr marL="1371600" indent="0">
              <a:buNone/>
              <a:defRPr>
                <a:solidFill>
                  <a:srgbClr val="026373"/>
                </a:solidFill>
              </a:defRPr>
            </a:lvl4pPr>
            <a:lvl5pPr marL="1828800" indent="0">
              <a:buNone/>
              <a:defRPr>
                <a:solidFill>
                  <a:srgbClr val="026373"/>
                </a:solidFill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1058283" y="1"/>
            <a:ext cx="8626043" cy="798286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14" name="文本占位符 7"/>
          <p:cNvSpPr>
            <a:spLocks noGrp="1"/>
          </p:cNvSpPr>
          <p:nvPr>
            <p:ph type="body" sz="quarter" idx="15"/>
          </p:nvPr>
        </p:nvSpPr>
        <p:spPr>
          <a:xfrm>
            <a:off x="1058282" y="782453"/>
            <a:ext cx="8626043" cy="508000"/>
          </a:xfrm>
        </p:spPr>
        <p:txBody>
          <a:bodyPr anchor="t">
            <a:normAutofit/>
          </a:bodyPr>
          <a:lstStyle>
            <a:lvl1pPr marL="0" indent="0">
              <a:spcBef>
                <a:spcPts val="335"/>
              </a:spcBef>
              <a:buNone/>
              <a:defRPr sz="1400">
                <a:solidFill>
                  <a:srgbClr val="FF979E"/>
                </a:solidFill>
              </a:defRPr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81260" y="6355867"/>
            <a:ext cx="949650" cy="266066"/>
          </a:xfrm>
          <a:prstGeom prst="rect">
            <a:avLst/>
          </a:prstGeom>
          <a:effectLst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知识点-图文混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159508" y="6313715"/>
            <a:ext cx="288000" cy="288000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3" name="内容占位符 11"/>
          <p:cNvSpPr>
            <a:spLocks noGrp="1"/>
          </p:cNvSpPr>
          <p:nvPr>
            <p:ph sz="quarter" idx="13"/>
          </p:nvPr>
        </p:nvSpPr>
        <p:spPr>
          <a:xfrm>
            <a:off x="1058283" y="1581829"/>
            <a:ext cx="3571194" cy="4267427"/>
          </a:xfrm>
        </p:spPr>
        <p:txBody>
          <a:bodyPr anchor="t"/>
          <a:lstStyle>
            <a:lvl1pPr marL="0" indent="0">
              <a:buNone/>
              <a:defRPr>
                <a:solidFill>
                  <a:srgbClr val="554C46"/>
                </a:solidFill>
              </a:defRPr>
            </a:lvl1pPr>
            <a:lvl2pPr marL="457200" indent="0">
              <a:buNone/>
              <a:defRPr>
                <a:solidFill>
                  <a:srgbClr val="026373"/>
                </a:solidFill>
              </a:defRPr>
            </a:lvl2pPr>
            <a:lvl3pPr marL="914400" indent="0">
              <a:buNone/>
              <a:defRPr>
                <a:solidFill>
                  <a:srgbClr val="026373"/>
                </a:solidFill>
              </a:defRPr>
            </a:lvl3pPr>
            <a:lvl4pPr marL="1371600" indent="0">
              <a:buNone/>
              <a:defRPr>
                <a:solidFill>
                  <a:srgbClr val="026373"/>
                </a:solidFill>
              </a:defRPr>
            </a:lvl4pPr>
            <a:lvl5pPr marL="1828800" indent="0">
              <a:buNone/>
              <a:defRPr>
                <a:solidFill>
                  <a:srgbClr val="026373"/>
                </a:solidFill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24" name="内容占位符 11"/>
          <p:cNvSpPr>
            <a:spLocks noGrp="1"/>
          </p:cNvSpPr>
          <p:nvPr>
            <p:ph sz="quarter" idx="14"/>
          </p:nvPr>
        </p:nvSpPr>
        <p:spPr>
          <a:xfrm>
            <a:off x="5035869" y="1581829"/>
            <a:ext cx="5951445" cy="4267427"/>
          </a:xfrm>
        </p:spPr>
        <p:txBody>
          <a:bodyPr anchor="t"/>
          <a:lstStyle>
            <a:lvl1pPr>
              <a:defRPr>
                <a:solidFill>
                  <a:srgbClr val="554C46"/>
                </a:solidFill>
              </a:defRPr>
            </a:lvl1pPr>
            <a:lvl2pPr>
              <a:defRPr>
                <a:solidFill>
                  <a:srgbClr val="026373"/>
                </a:solidFill>
              </a:defRPr>
            </a:lvl2pPr>
            <a:lvl3pPr>
              <a:defRPr>
                <a:solidFill>
                  <a:srgbClr val="026373"/>
                </a:solidFill>
              </a:defRPr>
            </a:lvl3pPr>
            <a:lvl4pPr>
              <a:defRPr>
                <a:solidFill>
                  <a:srgbClr val="026373"/>
                </a:solidFill>
              </a:defRPr>
            </a:lvl4pPr>
            <a:lvl5pPr>
              <a:defRPr>
                <a:solidFill>
                  <a:srgbClr val="026373"/>
                </a:solidFill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26" name="Title 1"/>
          <p:cNvSpPr>
            <a:spLocks noGrp="1"/>
          </p:cNvSpPr>
          <p:nvPr>
            <p:ph type="title"/>
          </p:nvPr>
        </p:nvSpPr>
        <p:spPr>
          <a:xfrm>
            <a:off x="1058283" y="1"/>
            <a:ext cx="8626043" cy="798286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27" name="文本占位符 7"/>
          <p:cNvSpPr>
            <a:spLocks noGrp="1"/>
          </p:cNvSpPr>
          <p:nvPr>
            <p:ph type="body" sz="quarter" idx="15"/>
          </p:nvPr>
        </p:nvSpPr>
        <p:spPr>
          <a:xfrm>
            <a:off x="1058282" y="782453"/>
            <a:ext cx="8626043" cy="508000"/>
          </a:xfrm>
        </p:spPr>
        <p:txBody>
          <a:bodyPr anchor="t">
            <a:normAutofit/>
          </a:bodyPr>
          <a:lstStyle>
            <a:lvl1pPr marL="0" indent="0">
              <a:spcBef>
                <a:spcPts val="335"/>
              </a:spcBef>
              <a:buNone/>
              <a:defRPr sz="1400">
                <a:solidFill>
                  <a:srgbClr val="FF979E"/>
                </a:solidFill>
              </a:defRPr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81260" y="6355867"/>
            <a:ext cx="949650" cy="266066"/>
          </a:xfrm>
          <a:prstGeom prst="rect">
            <a:avLst/>
          </a:prstGeom>
          <a:effectLst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知识点-多图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159508" y="6313715"/>
            <a:ext cx="288000" cy="288000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1" name="内容占位符 11"/>
          <p:cNvSpPr>
            <a:spLocks noGrp="1"/>
          </p:cNvSpPr>
          <p:nvPr>
            <p:ph sz="quarter" idx="13"/>
          </p:nvPr>
        </p:nvSpPr>
        <p:spPr>
          <a:xfrm>
            <a:off x="1058282" y="1581830"/>
            <a:ext cx="10101225" cy="2293484"/>
          </a:xfrm>
        </p:spPr>
        <p:txBody>
          <a:bodyPr anchor="t"/>
          <a:lstStyle>
            <a:lvl1pPr marL="0" indent="0">
              <a:buNone/>
              <a:defRPr>
                <a:solidFill>
                  <a:srgbClr val="554C46"/>
                </a:solidFill>
              </a:defRPr>
            </a:lvl1pPr>
            <a:lvl2pPr marL="457200" indent="0">
              <a:buNone/>
              <a:defRPr>
                <a:solidFill>
                  <a:srgbClr val="026373"/>
                </a:solidFill>
              </a:defRPr>
            </a:lvl2pPr>
            <a:lvl3pPr marL="914400" indent="0">
              <a:buNone/>
              <a:defRPr>
                <a:solidFill>
                  <a:srgbClr val="026373"/>
                </a:solidFill>
              </a:defRPr>
            </a:lvl3pPr>
            <a:lvl4pPr marL="1371600" indent="0">
              <a:buNone/>
              <a:defRPr>
                <a:solidFill>
                  <a:srgbClr val="026373"/>
                </a:solidFill>
              </a:defRPr>
            </a:lvl4pPr>
            <a:lvl5pPr marL="1828800" indent="0">
              <a:buNone/>
              <a:defRPr>
                <a:solidFill>
                  <a:srgbClr val="026373"/>
                </a:solidFill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13" name="图片占位符 12"/>
          <p:cNvSpPr>
            <a:spLocks noGrp="1"/>
          </p:cNvSpPr>
          <p:nvPr>
            <p:ph type="pic" sz="quarter" idx="14"/>
          </p:nvPr>
        </p:nvSpPr>
        <p:spPr>
          <a:xfrm>
            <a:off x="1058863" y="4035425"/>
            <a:ext cx="4906508" cy="2278063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4" name="图片占位符 12"/>
          <p:cNvSpPr>
            <a:spLocks noGrp="1"/>
          </p:cNvSpPr>
          <p:nvPr>
            <p:ph type="pic" sz="quarter" idx="15"/>
          </p:nvPr>
        </p:nvSpPr>
        <p:spPr>
          <a:xfrm>
            <a:off x="6139543" y="4035425"/>
            <a:ext cx="5019964" cy="2278063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1058283" y="1"/>
            <a:ext cx="8626043" cy="798286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18" name="文本占位符 7"/>
          <p:cNvSpPr>
            <a:spLocks noGrp="1"/>
          </p:cNvSpPr>
          <p:nvPr>
            <p:ph type="body" sz="quarter" idx="16"/>
          </p:nvPr>
        </p:nvSpPr>
        <p:spPr>
          <a:xfrm>
            <a:off x="1058282" y="782453"/>
            <a:ext cx="8626043" cy="508000"/>
          </a:xfrm>
        </p:spPr>
        <p:txBody>
          <a:bodyPr anchor="t">
            <a:normAutofit/>
          </a:bodyPr>
          <a:lstStyle>
            <a:lvl1pPr marL="0" indent="0">
              <a:spcBef>
                <a:spcPts val="335"/>
              </a:spcBef>
              <a:buNone/>
              <a:defRPr sz="1400">
                <a:solidFill>
                  <a:srgbClr val="FF979E"/>
                </a:solidFill>
              </a:defRPr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81260" y="6355867"/>
            <a:ext cx="949650" cy="266066"/>
          </a:xfrm>
          <a:prstGeom prst="rect">
            <a:avLst/>
          </a:prstGeom>
          <a:effectLst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知识点-多图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159508" y="6313715"/>
            <a:ext cx="288000" cy="288000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1" name="内容占位符 11"/>
          <p:cNvSpPr>
            <a:spLocks noGrp="1"/>
          </p:cNvSpPr>
          <p:nvPr>
            <p:ph sz="quarter" idx="13"/>
          </p:nvPr>
        </p:nvSpPr>
        <p:spPr>
          <a:xfrm>
            <a:off x="1058282" y="1581830"/>
            <a:ext cx="10101225" cy="2293484"/>
          </a:xfrm>
        </p:spPr>
        <p:txBody>
          <a:bodyPr anchor="t"/>
          <a:lstStyle>
            <a:lvl1pPr marL="0" indent="0">
              <a:buNone/>
              <a:defRPr>
                <a:solidFill>
                  <a:srgbClr val="554C46"/>
                </a:solidFill>
              </a:defRPr>
            </a:lvl1pPr>
            <a:lvl2pPr marL="457200" indent="0">
              <a:buNone/>
              <a:defRPr>
                <a:solidFill>
                  <a:srgbClr val="026373"/>
                </a:solidFill>
              </a:defRPr>
            </a:lvl2pPr>
            <a:lvl3pPr marL="914400" indent="0">
              <a:buNone/>
              <a:defRPr>
                <a:solidFill>
                  <a:srgbClr val="026373"/>
                </a:solidFill>
              </a:defRPr>
            </a:lvl3pPr>
            <a:lvl4pPr marL="1371600" indent="0">
              <a:buNone/>
              <a:defRPr>
                <a:solidFill>
                  <a:srgbClr val="026373"/>
                </a:solidFill>
              </a:defRPr>
            </a:lvl4pPr>
            <a:lvl5pPr marL="1828800" indent="0">
              <a:buNone/>
              <a:defRPr>
                <a:solidFill>
                  <a:srgbClr val="026373"/>
                </a:solidFill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13" name="图片占位符 12"/>
          <p:cNvSpPr>
            <a:spLocks noGrp="1"/>
          </p:cNvSpPr>
          <p:nvPr>
            <p:ph type="pic" sz="quarter" idx="14"/>
          </p:nvPr>
        </p:nvSpPr>
        <p:spPr>
          <a:xfrm>
            <a:off x="1066084" y="4010409"/>
            <a:ext cx="2395605" cy="21780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4" name="图片占位符 12"/>
          <p:cNvSpPr>
            <a:spLocks noGrp="1"/>
          </p:cNvSpPr>
          <p:nvPr>
            <p:ph type="pic" sz="quarter" idx="15"/>
          </p:nvPr>
        </p:nvSpPr>
        <p:spPr>
          <a:xfrm>
            <a:off x="6197767" y="4010409"/>
            <a:ext cx="2395800" cy="21780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2" name="图片占位符 12"/>
          <p:cNvSpPr>
            <a:spLocks noGrp="1"/>
          </p:cNvSpPr>
          <p:nvPr>
            <p:ph type="pic" sz="quarter" idx="16"/>
          </p:nvPr>
        </p:nvSpPr>
        <p:spPr>
          <a:xfrm>
            <a:off x="3631828" y="4010409"/>
            <a:ext cx="2395800" cy="21780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5" name="图片占位符 12"/>
          <p:cNvSpPr>
            <a:spLocks noGrp="1"/>
          </p:cNvSpPr>
          <p:nvPr>
            <p:ph type="pic" sz="quarter" idx="17"/>
          </p:nvPr>
        </p:nvSpPr>
        <p:spPr>
          <a:xfrm>
            <a:off x="8763707" y="4010409"/>
            <a:ext cx="2395800" cy="21780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1058283" y="1"/>
            <a:ext cx="8626043" cy="798286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17" name="文本占位符 7"/>
          <p:cNvSpPr>
            <a:spLocks noGrp="1"/>
          </p:cNvSpPr>
          <p:nvPr>
            <p:ph type="body" sz="quarter" idx="18"/>
          </p:nvPr>
        </p:nvSpPr>
        <p:spPr>
          <a:xfrm>
            <a:off x="1058282" y="782453"/>
            <a:ext cx="8626043" cy="508000"/>
          </a:xfrm>
        </p:spPr>
        <p:txBody>
          <a:bodyPr anchor="t">
            <a:normAutofit/>
          </a:bodyPr>
          <a:lstStyle>
            <a:lvl1pPr marL="0" indent="0">
              <a:spcBef>
                <a:spcPts val="335"/>
              </a:spcBef>
              <a:buNone/>
              <a:defRPr sz="1400">
                <a:solidFill>
                  <a:srgbClr val="FF979E"/>
                </a:solidFill>
              </a:defRPr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pic>
        <p:nvPicPr>
          <p:cNvPr id="18" name="图片 1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81260" y="6355867"/>
            <a:ext cx="949650" cy="266066"/>
          </a:xfrm>
          <a:prstGeom prst="rect">
            <a:avLst/>
          </a:prstGeom>
          <a:effectLst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6" name="Slide Number Placeholder 5"/>
          <p:cNvSpPr>
            <a:spLocks noGrp="1" noChangeAspect="1"/>
          </p:cNvSpPr>
          <p:nvPr>
            <p:ph type="sldNum" sz="quarter" idx="4"/>
          </p:nvPr>
        </p:nvSpPr>
        <p:spPr>
          <a:xfrm>
            <a:off x="11159508" y="6313715"/>
            <a:ext cx="288000" cy="288000"/>
          </a:xfrm>
          <a:prstGeom prst="rect">
            <a:avLst/>
          </a:prstGeom>
          <a:solidFill>
            <a:schemeClr val="tx1">
              <a:lumMod val="85000"/>
            </a:schemeClr>
          </a:solidFill>
        </p:spPr>
        <p:txBody>
          <a:bodyPr vert="horz" lIns="91440" tIns="45720" rIns="91440" bIns="45720" rtlCol="0" anchor="ctr"/>
          <a:lstStyle>
            <a:lvl1pPr algn="r">
              <a:defRPr sz="11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algn="ctr"/>
            <a:fld id="{D57F1E4F-1CFF-5643-939E-217C01CDF565}" type="slidenum">
              <a:rPr lang="en-US" smtClean="0"/>
              <a:pPr algn="ctr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rgbClr val="E60020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lnSpc>
          <a:spcPct val="150000"/>
        </a:lnSpc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rgbClr val="E60020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lnSpc>
          <a:spcPct val="150000"/>
        </a:lnSpc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rgbClr val="E60020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lnSpc>
          <a:spcPct val="150000"/>
        </a:lnSpc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rgbClr val="E60020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lnSpc>
          <a:spcPct val="150000"/>
        </a:lnSpc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rgbClr val="E60020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lnSpc>
          <a:spcPct val="150000"/>
        </a:lnSpc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rgbClr val="E60020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em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pan.baidu.com/s/1kU5OCOB" TargetMode="External"/><Relationship Id="rId2" Type="http://schemas.openxmlformats.org/officeDocument/2006/relationships/hyperlink" Target="https://git-scm.com/downloads" TargetMode="Externa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8.jpeg"/><Relationship Id="rId4" Type="http://schemas.openxmlformats.org/officeDocument/2006/relationships/hyperlink" Target="mailto:email@example.com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>
            <a:off x="-789711" y="-2110171"/>
            <a:ext cx="14802004" cy="10848471"/>
            <a:chOff x="-1516786" y="-2110171"/>
            <a:chExt cx="14802004" cy="10848471"/>
          </a:xfrm>
        </p:grpSpPr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-1516786" y="-1815075"/>
              <a:ext cx="6069449" cy="6858000"/>
            </a:xfrm>
            <a:prstGeom prst="rect">
              <a:avLst/>
            </a:prstGeom>
          </p:spPr>
        </p:pic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9061272" y="-2110171"/>
              <a:ext cx="4223946" cy="4772727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4106164" y="3965573"/>
              <a:ext cx="4223946" cy="4772727"/>
            </a:xfrm>
            <a:prstGeom prst="rect">
              <a:avLst/>
            </a:prstGeom>
          </p:spPr>
        </p:pic>
      </p:grpSp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1013531" y="2662557"/>
            <a:ext cx="10409212" cy="1450433"/>
          </a:xfrm>
        </p:spPr>
        <p:txBody>
          <a:bodyPr>
            <a:normAutofit/>
          </a:bodyPr>
          <a:lstStyle/>
          <a:p>
            <a:pPr algn="ctr"/>
            <a:r>
              <a:rPr lang="zh-CN" altLang="en-US" sz="6000" dirty="0" smtClean="0"/>
              <a:t>移动</a:t>
            </a:r>
            <a:r>
              <a:rPr lang="en-US" altLang="zh-CN" sz="6000" dirty="0" smtClean="0"/>
              <a:t>web</a:t>
            </a:r>
            <a:endParaRPr lang="zh-CN" altLang="en-US" sz="6000" dirty="0"/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>
          <a:xfrm>
            <a:off x="3017737" y="4112989"/>
            <a:ext cx="6400800" cy="1387925"/>
          </a:xfrm>
        </p:spPr>
        <p:txBody>
          <a:bodyPr>
            <a:noAutofit/>
          </a:bodyPr>
          <a:lstStyle/>
          <a:p>
            <a:pPr algn="ctr"/>
            <a:r>
              <a:rPr lang="en-US" altLang="zh-CN" sz="1200" dirty="0">
                <a:solidFill>
                  <a:srgbClr val="FF979E"/>
                </a:solidFill>
              </a:rPr>
              <a:t>Design / Business / education / job </a:t>
            </a:r>
            <a:r>
              <a:rPr lang="en-US" altLang="zh-CN" sz="1200" dirty="0" smtClean="0">
                <a:solidFill>
                  <a:srgbClr val="FF979E"/>
                </a:solidFill>
              </a:rPr>
              <a:t>training</a:t>
            </a:r>
          </a:p>
          <a:p>
            <a:pPr algn="ctr"/>
            <a:endParaRPr lang="en-US" altLang="zh-CN" sz="1600" dirty="0" smtClean="0">
              <a:solidFill>
                <a:srgbClr val="E60020"/>
              </a:solidFill>
            </a:endParaRPr>
          </a:p>
          <a:p>
            <a:pPr algn="ctr"/>
            <a:r>
              <a:rPr lang="zh-CN" altLang="en-US" sz="2400" dirty="0" smtClean="0">
                <a:solidFill>
                  <a:srgbClr val="554C46"/>
                </a:solidFill>
              </a:rPr>
              <a:t>设计</a:t>
            </a:r>
            <a:r>
              <a:rPr lang="en-US" altLang="zh-CN" sz="2400" dirty="0" smtClean="0">
                <a:solidFill>
                  <a:srgbClr val="554C46"/>
                </a:solidFill>
              </a:rPr>
              <a:t>/</a:t>
            </a:r>
            <a:r>
              <a:rPr lang="zh-CN" altLang="en-US" sz="2400" dirty="0" smtClean="0">
                <a:solidFill>
                  <a:srgbClr val="554C46"/>
                </a:solidFill>
              </a:rPr>
              <a:t>电商</a:t>
            </a:r>
            <a:r>
              <a:rPr lang="en-US" altLang="zh-CN" sz="2400" dirty="0" smtClean="0">
                <a:solidFill>
                  <a:srgbClr val="554C46"/>
                </a:solidFill>
              </a:rPr>
              <a:t>/</a:t>
            </a:r>
            <a:r>
              <a:rPr lang="zh-CN" altLang="en-US" sz="2400" dirty="0" smtClean="0">
                <a:solidFill>
                  <a:srgbClr val="554C46"/>
                </a:solidFill>
              </a:rPr>
              <a:t>学历</a:t>
            </a:r>
            <a:r>
              <a:rPr lang="en-US" altLang="zh-CN" sz="2400" dirty="0" smtClean="0">
                <a:solidFill>
                  <a:srgbClr val="554C46"/>
                </a:solidFill>
              </a:rPr>
              <a:t>/</a:t>
            </a:r>
            <a:r>
              <a:rPr lang="zh-CN" altLang="en-US" sz="2400" dirty="0" smtClean="0">
                <a:solidFill>
                  <a:srgbClr val="554C46"/>
                </a:solidFill>
              </a:rPr>
              <a:t>就业 一站式培训</a:t>
            </a:r>
            <a:endParaRPr lang="en-US" altLang="zh-CN" sz="2400" dirty="0" smtClean="0">
              <a:solidFill>
                <a:srgbClr val="554C46"/>
              </a:solidFill>
            </a:endParaRPr>
          </a:p>
        </p:txBody>
      </p:sp>
      <p:grpSp>
        <p:nvGrpSpPr>
          <p:cNvPr id="10" name="组合 9"/>
          <p:cNvGrpSpPr/>
          <p:nvPr/>
        </p:nvGrpSpPr>
        <p:grpSpPr>
          <a:xfrm flipV="1">
            <a:off x="4418137" y="4462333"/>
            <a:ext cx="3600000" cy="10800"/>
            <a:chOff x="4827486" y="3939318"/>
            <a:chExt cx="3286691" cy="45720"/>
          </a:xfrm>
        </p:grpSpPr>
        <p:sp>
          <p:nvSpPr>
            <p:cNvPr id="7" name="矩形 6"/>
            <p:cNvSpPr/>
            <p:nvPr/>
          </p:nvSpPr>
          <p:spPr>
            <a:xfrm>
              <a:off x="5921462" y="3939319"/>
              <a:ext cx="1098739" cy="45719"/>
            </a:xfrm>
            <a:prstGeom prst="rect">
              <a:avLst/>
            </a:prstGeom>
            <a:solidFill>
              <a:srgbClr val="FF33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4827486" y="3939318"/>
              <a:ext cx="1098739" cy="45719"/>
            </a:xfrm>
            <a:prstGeom prst="rect">
              <a:avLst/>
            </a:prstGeom>
            <a:solidFill>
              <a:srgbClr val="FF979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7015438" y="3939318"/>
              <a:ext cx="1098739" cy="45719"/>
            </a:xfrm>
            <a:prstGeom prst="rect">
              <a:avLst/>
            </a:prstGeom>
            <a:solidFill>
              <a:srgbClr val="FF979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8376" y="885874"/>
            <a:ext cx="1759522" cy="2010882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5"/>
          <a:srcRect l="11597" t="71902" r="4646" b="24663"/>
          <a:stretch>
            <a:fillRect/>
          </a:stretch>
        </p:blipFill>
        <p:spPr>
          <a:xfrm>
            <a:off x="7555502" y="6788728"/>
            <a:ext cx="4641850" cy="698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err="1" smtClean="0"/>
              <a:t>Git</a:t>
            </a:r>
            <a:r>
              <a:rPr lang="zh-CN" altLang="en-US" dirty="0" smtClean="0"/>
              <a:t>的诞生</a:t>
            </a:r>
            <a:endParaRPr lang="zh-CN" altLang="en-US" sz="1600" dirty="0"/>
          </a:p>
        </p:txBody>
      </p:sp>
      <p:sp>
        <p:nvSpPr>
          <p:cNvPr id="6" name="矩形 5"/>
          <p:cNvSpPr/>
          <p:nvPr/>
        </p:nvSpPr>
        <p:spPr>
          <a:xfrm>
            <a:off x="391886" y="0"/>
            <a:ext cx="1930400" cy="108000"/>
          </a:xfrm>
          <a:prstGeom prst="rect">
            <a:avLst/>
          </a:prstGeom>
          <a:solidFill>
            <a:srgbClr val="0263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内容占位符 3"/>
          <p:cNvSpPr>
            <a:spLocks noGrp="1"/>
          </p:cNvSpPr>
          <p:nvPr>
            <p:ph sz="quarter" idx="13"/>
          </p:nvPr>
        </p:nvSpPr>
        <p:spPr>
          <a:xfrm>
            <a:off x="1058246" y="1498600"/>
            <a:ext cx="9015920" cy="4571124"/>
          </a:xfrm>
        </p:spPr>
        <p:txBody>
          <a:bodyPr>
            <a:normAutofit fontScale="55000" lnSpcReduction="20000"/>
          </a:bodyPr>
          <a:lstStyle/>
          <a:p>
            <a:r>
              <a:rPr lang="en-US" altLang="zh-CN" dirty="0" smtClean="0"/>
              <a:t>	</a:t>
            </a:r>
            <a:r>
              <a:rPr lang="zh-CN" altLang="en-US" dirty="0" smtClean="0"/>
              <a:t>在</a:t>
            </a:r>
            <a:r>
              <a:rPr lang="en-US" altLang="zh-CN" dirty="0"/>
              <a:t>2002</a:t>
            </a:r>
            <a:r>
              <a:rPr lang="zh-CN" altLang="en-US" dirty="0"/>
              <a:t>年以前，世界各地的志愿者把源代码文件通过</a:t>
            </a:r>
            <a:r>
              <a:rPr lang="en-US" altLang="zh-CN" dirty="0"/>
              <a:t>diff</a:t>
            </a:r>
            <a:r>
              <a:rPr lang="zh-CN" altLang="en-US" dirty="0"/>
              <a:t>的方式发给</a:t>
            </a:r>
            <a:r>
              <a:rPr lang="en-US" altLang="zh-CN" dirty="0"/>
              <a:t>Linus</a:t>
            </a:r>
            <a:r>
              <a:rPr lang="zh-CN" altLang="en-US" dirty="0"/>
              <a:t>，然后由</a:t>
            </a:r>
            <a:r>
              <a:rPr lang="en-US" altLang="zh-CN" dirty="0"/>
              <a:t>Linus</a:t>
            </a:r>
            <a:r>
              <a:rPr lang="zh-CN" altLang="en-US" dirty="0"/>
              <a:t>本人通过手工方式合并代码！</a:t>
            </a:r>
          </a:p>
          <a:p>
            <a:r>
              <a:rPr lang="en-US" altLang="zh-CN" dirty="0" smtClean="0"/>
              <a:t>	</a:t>
            </a:r>
            <a:r>
              <a:rPr lang="zh-CN" altLang="en-US" dirty="0" smtClean="0"/>
              <a:t>你</a:t>
            </a:r>
            <a:r>
              <a:rPr lang="zh-CN" altLang="en-US" dirty="0"/>
              <a:t>也许会想，为什么</a:t>
            </a:r>
            <a:r>
              <a:rPr lang="en-US" altLang="zh-CN" dirty="0"/>
              <a:t>Linus</a:t>
            </a:r>
            <a:r>
              <a:rPr lang="zh-CN" altLang="en-US" dirty="0"/>
              <a:t>不把</a:t>
            </a:r>
            <a:r>
              <a:rPr lang="en-US" altLang="zh-CN" dirty="0"/>
              <a:t>Linux</a:t>
            </a:r>
            <a:r>
              <a:rPr lang="zh-CN" altLang="en-US" dirty="0"/>
              <a:t>代码放到版本控制系统里呢？不是有</a:t>
            </a:r>
            <a:r>
              <a:rPr lang="en-US" altLang="zh-CN" dirty="0"/>
              <a:t>CVS</a:t>
            </a:r>
            <a:r>
              <a:rPr lang="zh-CN" altLang="en-US" dirty="0"/>
              <a:t>、</a:t>
            </a:r>
            <a:r>
              <a:rPr lang="en-US" altLang="zh-CN" dirty="0"/>
              <a:t>SVN</a:t>
            </a:r>
            <a:r>
              <a:rPr lang="zh-CN" altLang="en-US" dirty="0"/>
              <a:t>这些免费的版本控制系统吗？因为</a:t>
            </a:r>
            <a:r>
              <a:rPr lang="en-US" altLang="zh-CN" dirty="0"/>
              <a:t>Linus</a:t>
            </a:r>
            <a:r>
              <a:rPr lang="zh-CN" altLang="en-US" dirty="0"/>
              <a:t>坚定地反对</a:t>
            </a:r>
            <a:r>
              <a:rPr lang="en-US" altLang="zh-CN" dirty="0"/>
              <a:t>CVS</a:t>
            </a:r>
            <a:r>
              <a:rPr lang="zh-CN" altLang="en-US" dirty="0"/>
              <a:t>和</a:t>
            </a:r>
            <a:r>
              <a:rPr lang="en-US" altLang="zh-CN" dirty="0"/>
              <a:t>SVN</a:t>
            </a:r>
            <a:r>
              <a:rPr lang="zh-CN" altLang="en-US" dirty="0"/>
              <a:t>，这些集中式的版本控制系统不但速度慢，而且必须联网才能使用。有一些商用的版本控制系统，虽然比</a:t>
            </a:r>
            <a:r>
              <a:rPr lang="en-US" altLang="zh-CN" dirty="0"/>
              <a:t>CVS</a:t>
            </a:r>
            <a:r>
              <a:rPr lang="zh-CN" altLang="en-US" dirty="0"/>
              <a:t>、</a:t>
            </a:r>
            <a:r>
              <a:rPr lang="en-US" altLang="zh-CN" dirty="0"/>
              <a:t>SVN</a:t>
            </a:r>
            <a:r>
              <a:rPr lang="zh-CN" altLang="en-US" dirty="0"/>
              <a:t>好用，但那是付费的，和</a:t>
            </a:r>
            <a:r>
              <a:rPr lang="en-US" altLang="zh-CN" dirty="0"/>
              <a:t>Linux</a:t>
            </a:r>
            <a:r>
              <a:rPr lang="zh-CN" altLang="en-US" dirty="0"/>
              <a:t>的开源精神不符</a:t>
            </a:r>
            <a:r>
              <a:rPr lang="zh-CN" altLang="en-US" dirty="0" smtClean="0"/>
              <a:t>。</a:t>
            </a:r>
            <a:endParaRPr lang="zh-CN" altLang="en-US" dirty="0"/>
          </a:p>
          <a:p>
            <a:r>
              <a:rPr lang="en-US" altLang="zh-CN" dirty="0" smtClean="0"/>
              <a:t>	</a:t>
            </a:r>
            <a:r>
              <a:rPr lang="zh-CN" altLang="en-US" dirty="0" smtClean="0"/>
              <a:t>不过</a:t>
            </a:r>
            <a:r>
              <a:rPr lang="zh-CN" altLang="en-US" dirty="0"/>
              <a:t>，到了</a:t>
            </a:r>
            <a:r>
              <a:rPr lang="en-US" altLang="zh-CN" dirty="0"/>
              <a:t>2002</a:t>
            </a:r>
            <a:r>
              <a:rPr lang="zh-CN" altLang="en-US" dirty="0"/>
              <a:t>年，</a:t>
            </a:r>
            <a:r>
              <a:rPr lang="en-US" altLang="zh-CN" dirty="0"/>
              <a:t>Linux</a:t>
            </a:r>
            <a:r>
              <a:rPr lang="zh-CN" altLang="en-US" dirty="0"/>
              <a:t>系统已经发展了十年了，代码库之大让</a:t>
            </a:r>
            <a:r>
              <a:rPr lang="en-US" altLang="zh-CN" dirty="0"/>
              <a:t>Linus</a:t>
            </a:r>
            <a:r>
              <a:rPr lang="zh-CN" altLang="en-US" dirty="0"/>
              <a:t>很难继续通过手工方式管理了，社区的弟兄们也对这种方式表达了强烈不满，于是</a:t>
            </a:r>
            <a:r>
              <a:rPr lang="en-US" altLang="zh-CN" dirty="0"/>
              <a:t>Linus</a:t>
            </a:r>
            <a:r>
              <a:rPr lang="zh-CN" altLang="en-US" dirty="0"/>
              <a:t>选择了一个商业的版本控制系统</a:t>
            </a:r>
            <a:r>
              <a:rPr lang="en-US" altLang="zh-CN" dirty="0" err="1"/>
              <a:t>BitKeeper</a:t>
            </a:r>
            <a:r>
              <a:rPr lang="zh-CN" altLang="en-US" dirty="0"/>
              <a:t>，</a:t>
            </a:r>
            <a:r>
              <a:rPr lang="en-US" altLang="zh-CN" dirty="0" err="1"/>
              <a:t>BitKeeper</a:t>
            </a:r>
            <a:r>
              <a:rPr lang="zh-CN" altLang="en-US" dirty="0"/>
              <a:t>的东家</a:t>
            </a:r>
            <a:r>
              <a:rPr lang="en-US" altLang="zh-CN" dirty="0" err="1"/>
              <a:t>BitMover</a:t>
            </a:r>
            <a:r>
              <a:rPr lang="zh-CN" altLang="en-US" dirty="0"/>
              <a:t>公司出于人道主义精神，授权</a:t>
            </a:r>
            <a:r>
              <a:rPr lang="en-US" altLang="zh-CN" dirty="0"/>
              <a:t>Linux</a:t>
            </a:r>
            <a:r>
              <a:rPr lang="zh-CN" altLang="en-US" dirty="0"/>
              <a:t>社区免费使用这个版本控制系统</a:t>
            </a:r>
            <a:r>
              <a:rPr lang="zh-CN" altLang="en-US" dirty="0" smtClean="0"/>
              <a:t>。</a:t>
            </a:r>
            <a:endParaRPr lang="zh-CN" altLang="en-US" dirty="0"/>
          </a:p>
          <a:p>
            <a:r>
              <a:rPr lang="en-US" altLang="zh-CN" dirty="0" smtClean="0"/>
              <a:t>	</a:t>
            </a:r>
            <a:r>
              <a:rPr lang="zh-CN" altLang="en-US" dirty="0" smtClean="0"/>
              <a:t>安定团结</a:t>
            </a:r>
            <a:r>
              <a:rPr lang="zh-CN" altLang="en-US" dirty="0"/>
              <a:t>的大好局面在</a:t>
            </a:r>
            <a:r>
              <a:rPr lang="en-US" altLang="zh-CN" dirty="0"/>
              <a:t>2005</a:t>
            </a:r>
            <a:r>
              <a:rPr lang="zh-CN" altLang="en-US" dirty="0"/>
              <a:t>年就被打破了，原因是</a:t>
            </a:r>
            <a:r>
              <a:rPr lang="en-US" altLang="zh-CN" dirty="0"/>
              <a:t>Linux</a:t>
            </a:r>
            <a:r>
              <a:rPr lang="zh-CN" altLang="en-US" dirty="0"/>
              <a:t>社区牛人聚集，不免沾染了一些梁山好汉的江湖习气。开发</a:t>
            </a:r>
            <a:r>
              <a:rPr lang="en-US" altLang="zh-CN" dirty="0"/>
              <a:t>Samba</a:t>
            </a:r>
            <a:r>
              <a:rPr lang="zh-CN" altLang="en-US" dirty="0"/>
              <a:t>的</a:t>
            </a:r>
            <a:r>
              <a:rPr lang="en-US" altLang="zh-CN" dirty="0"/>
              <a:t>Andrew</a:t>
            </a:r>
            <a:r>
              <a:rPr lang="zh-CN" altLang="en-US" dirty="0"/>
              <a:t>试图破解</a:t>
            </a:r>
            <a:r>
              <a:rPr lang="en-US" altLang="zh-CN" dirty="0" err="1"/>
              <a:t>BitKeeper</a:t>
            </a:r>
            <a:r>
              <a:rPr lang="zh-CN" altLang="en-US" dirty="0"/>
              <a:t>的协议（这么干的其实也不只他一个），被</a:t>
            </a:r>
            <a:r>
              <a:rPr lang="en-US" altLang="zh-CN" dirty="0" err="1"/>
              <a:t>BitMover</a:t>
            </a:r>
            <a:r>
              <a:rPr lang="zh-CN" altLang="en-US" dirty="0"/>
              <a:t>公司发现了（监控工作做得不错！），于是</a:t>
            </a:r>
            <a:r>
              <a:rPr lang="en-US" altLang="zh-CN" dirty="0" err="1"/>
              <a:t>BitMover</a:t>
            </a:r>
            <a:r>
              <a:rPr lang="zh-CN" altLang="en-US" dirty="0"/>
              <a:t>公司怒了，要收回</a:t>
            </a:r>
            <a:r>
              <a:rPr lang="en-US" altLang="zh-CN" dirty="0"/>
              <a:t>Linux</a:t>
            </a:r>
            <a:r>
              <a:rPr lang="zh-CN" altLang="en-US" dirty="0"/>
              <a:t>社区的免费使用权</a:t>
            </a:r>
            <a:r>
              <a:rPr lang="zh-CN" altLang="en-US" dirty="0" smtClean="0"/>
              <a:t>。</a:t>
            </a:r>
            <a:endParaRPr lang="zh-CN" altLang="en-US" dirty="0"/>
          </a:p>
          <a:p>
            <a:r>
              <a:rPr lang="en-US" altLang="zh-CN" dirty="0"/>
              <a:t>Linus</a:t>
            </a:r>
            <a:r>
              <a:rPr lang="zh-CN" altLang="en-US" dirty="0"/>
              <a:t>可以向</a:t>
            </a:r>
            <a:r>
              <a:rPr lang="en-US" altLang="zh-CN" dirty="0" err="1"/>
              <a:t>BitMover</a:t>
            </a:r>
            <a:r>
              <a:rPr lang="zh-CN" altLang="en-US" dirty="0"/>
              <a:t>公司道个歉，保证以后严格管教弟兄们，嗯，这是不可能的。实际情况是这样的：</a:t>
            </a:r>
          </a:p>
          <a:p>
            <a:r>
              <a:rPr lang="en-US" altLang="zh-CN" dirty="0" smtClean="0"/>
              <a:t>	Linus</a:t>
            </a:r>
            <a:r>
              <a:rPr lang="zh-CN" altLang="en-US" dirty="0"/>
              <a:t>花了两周时间自己用</a:t>
            </a:r>
            <a:r>
              <a:rPr lang="en-US" altLang="zh-CN" dirty="0"/>
              <a:t>C</a:t>
            </a:r>
            <a:r>
              <a:rPr lang="zh-CN" altLang="en-US" dirty="0"/>
              <a:t>写了一个分布式版本控制系统，这就是</a:t>
            </a:r>
            <a:r>
              <a:rPr lang="en-US" altLang="zh-CN" dirty="0" err="1"/>
              <a:t>Git</a:t>
            </a:r>
            <a:r>
              <a:rPr lang="zh-CN" altLang="en-US" dirty="0"/>
              <a:t>！一个月之内，</a:t>
            </a:r>
            <a:r>
              <a:rPr lang="en-US" altLang="zh-CN" dirty="0"/>
              <a:t>Linux</a:t>
            </a:r>
            <a:r>
              <a:rPr lang="zh-CN" altLang="en-US" dirty="0"/>
              <a:t>系统的源码已经由</a:t>
            </a:r>
            <a:r>
              <a:rPr lang="en-US" altLang="zh-CN" dirty="0" err="1"/>
              <a:t>Git</a:t>
            </a:r>
            <a:r>
              <a:rPr lang="zh-CN" altLang="en-US" dirty="0"/>
              <a:t>管理了！牛是怎么定义的呢？大家可以体会一下</a:t>
            </a:r>
            <a:r>
              <a:rPr lang="zh-CN" altLang="en-US" dirty="0" smtClean="0"/>
              <a:t>。</a:t>
            </a:r>
            <a:endParaRPr lang="zh-CN" altLang="en-US" dirty="0"/>
          </a:p>
          <a:p>
            <a:r>
              <a:rPr lang="en-US" altLang="zh-CN" dirty="0" smtClean="0"/>
              <a:t>	</a:t>
            </a:r>
            <a:r>
              <a:rPr lang="en-US" altLang="zh-CN" dirty="0" err="1" smtClean="0"/>
              <a:t>Git</a:t>
            </a:r>
            <a:r>
              <a:rPr lang="zh-CN" altLang="en-US" dirty="0"/>
              <a:t>迅速成为最流行的分布式版本控制系统，尤其是</a:t>
            </a:r>
            <a:r>
              <a:rPr lang="en-US" altLang="zh-CN" dirty="0"/>
              <a:t>2008</a:t>
            </a:r>
            <a:r>
              <a:rPr lang="zh-CN" altLang="en-US" dirty="0"/>
              <a:t>年，</a:t>
            </a:r>
            <a:r>
              <a:rPr lang="en-US" altLang="zh-CN" dirty="0"/>
              <a:t>GitHub</a:t>
            </a:r>
            <a:r>
              <a:rPr lang="zh-CN" altLang="en-US" dirty="0"/>
              <a:t>网站上线了，它为开源项目免费提供</a:t>
            </a:r>
            <a:r>
              <a:rPr lang="en-US" altLang="zh-CN" dirty="0" err="1"/>
              <a:t>Git</a:t>
            </a:r>
            <a:r>
              <a:rPr lang="zh-CN" altLang="en-US" dirty="0"/>
              <a:t>存储，无数开源项目开始迁移至</a:t>
            </a:r>
            <a:r>
              <a:rPr lang="en-US" altLang="zh-CN" dirty="0"/>
              <a:t>GitHub</a:t>
            </a:r>
            <a:r>
              <a:rPr lang="zh-CN" altLang="en-US" dirty="0"/>
              <a:t>，包括</a:t>
            </a:r>
            <a:r>
              <a:rPr lang="en-US" altLang="zh-CN" dirty="0"/>
              <a:t>jQuery</a:t>
            </a:r>
            <a:r>
              <a:rPr lang="zh-CN" altLang="en-US" dirty="0"/>
              <a:t>，</a:t>
            </a:r>
            <a:r>
              <a:rPr lang="en-US" altLang="zh-CN" dirty="0"/>
              <a:t>PHP</a:t>
            </a:r>
            <a:r>
              <a:rPr lang="zh-CN" altLang="en-US" dirty="0"/>
              <a:t>，</a:t>
            </a:r>
            <a:r>
              <a:rPr lang="en-US" altLang="zh-CN" dirty="0"/>
              <a:t>Ruby</a:t>
            </a:r>
            <a:r>
              <a:rPr lang="zh-CN" altLang="en-US" dirty="0"/>
              <a:t>等等</a:t>
            </a:r>
            <a:r>
              <a:rPr lang="zh-CN" altLang="en-US" dirty="0" smtClean="0"/>
              <a:t>。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1058246" y="866589"/>
            <a:ext cx="9412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err="1" smtClean="0">
                <a:solidFill>
                  <a:srgbClr val="FF0000"/>
                </a:solidFill>
              </a:rPr>
              <a:t>Git</a:t>
            </a:r>
            <a:r>
              <a:rPr lang="zh-CN" altLang="en-US" dirty="0" smtClean="0">
                <a:solidFill>
                  <a:srgbClr val="FF0000"/>
                </a:solidFill>
              </a:rPr>
              <a:t>介绍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集中式</a:t>
            </a:r>
            <a:r>
              <a:rPr lang="en-US" altLang="zh-CN" dirty="0" smtClean="0"/>
              <a:t>Vs</a:t>
            </a:r>
            <a:r>
              <a:rPr lang="zh-CN" altLang="en-US" dirty="0" smtClean="0"/>
              <a:t>分布式</a:t>
            </a:r>
            <a:endParaRPr lang="zh-CN" altLang="en-US" sz="1600" dirty="0"/>
          </a:p>
        </p:txBody>
      </p:sp>
      <p:sp>
        <p:nvSpPr>
          <p:cNvPr id="6" name="矩形 5"/>
          <p:cNvSpPr/>
          <p:nvPr/>
        </p:nvSpPr>
        <p:spPr>
          <a:xfrm>
            <a:off x="391886" y="0"/>
            <a:ext cx="1930400" cy="108000"/>
          </a:xfrm>
          <a:prstGeom prst="rect">
            <a:avLst/>
          </a:prstGeom>
          <a:solidFill>
            <a:srgbClr val="0263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内容占位符 3"/>
          <p:cNvSpPr>
            <a:spLocks noGrp="1"/>
          </p:cNvSpPr>
          <p:nvPr>
            <p:ph sz="quarter" idx="13"/>
          </p:nvPr>
        </p:nvSpPr>
        <p:spPr>
          <a:xfrm>
            <a:off x="1058246" y="1580739"/>
            <a:ext cx="10101262" cy="4558803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	</a:t>
            </a:r>
            <a:r>
              <a:rPr lang="zh-CN" altLang="en-US" dirty="0" smtClean="0"/>
              <a:t>集中式</a:t>
            </a:r>
            <a:r>
              <a:rPr lang="zh-CN" altLang="en-US" dirty="0"/>
              <a:t>版本控制</a:t>
            </a:r>
            <a:r>
              <a:rPr lang="zh-CN" altLang="en-US" dirty="0" smtClean="0"/>
              <a:t>系统：版本</a:t>
            </a:r>
            <a:r>
              <a:rPr lang="zh-CN" altLang="en-US" dirty="0"/>
              <a:t>库是集中存放在中央服务器的，而干活的时候，用的都是自己的电脑，所以要先从中央服务器取得最新的版本，然后开始干活，干完活了，再把自己的活推送给中央服务器。中央服务器就好比是一个图书馆，你要改一本书，必须先从图书馆借出来，然后回到家自己改，改完了，再放回图书馆。</a:t>
            </a:r>
            <a:endParaRPr lang="en-US" altLang="zh-CN" dirty="0" smtClean="0"/>
          </a:p>
        </p:txBody>
      </p:sp>
      <p:pic>
        <p:nvPicPr>
          <p:cNvPr id="1026" name="Picture 2" descr="entral-rep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972911" y="3450888"/>
            <a:ext cx="3720662" cy="2688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/>
        </p:nvSpPr>
        <p:spPr>
          <a:xfrm>
            <a:off x="1058246" y="868932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>
                <a:solidFill>
                  <a:srgbClr val="FF0000"/>
                </a:solidFill>
              </a:rPr>
              <a:t>集中式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集中式</a:t>
            </a:r>
            <a:r>
              <a:rPr lang="en-US" altLang="zh-CN" dirty="0"/>
              <a:t>Vs</a:t>
            </a:r>
            <a:r>
              <a:rPr lang="zh-CN" altLang="en-US" dirty="0"/>
              <a:t>分布式</a:t>
            </a:r>
            <a:endParaRPr lang="zh-CN" altLang="zh-CN" dirty="0"/>
          </a:p>
        </p:txBody>
      </p:sp>
      <p:sp>
        <p:nvSpPr>
          <p:cNvPr id="6" name="矩形 5"/>
          <p:cNvSpPr/>
          <p:nvPr/>
        </p:nvSpPr>
        <p:spPr>
          <a:xfrm>
            <a:off x="391886" y="0"/>
            <a:ext cx="1930400" cy="108000"/>
          </a:xfrm>
          <a:prstGeom prst="rect">
            <a:avLst/>
          </a:prstGeom>
          <a:solidFill>
            <a:srgbClr val="0263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4503256" y="3244334"/>
            <a:ext cx="31854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练习：文章页面的结构化布局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CN" dirty="0" smtClean="0"/>
              <a:t>	</a:t>
            </a:r>
            <a:r>
              <a:rPr lang="zh-CN" altLang="en-US" dirty="0" smtClean="0"/>
              <a:t>分布式</a:t>
            </a:r>
            <a:r>
              <a:rPr lang="zh-CN" altLang="en-US" dirty="0"/>
              <a:t>版本控制系统根本没有“中央服务器”，每个人的电脑上都是一个完整的版本库，这样，你工作的时候，就不需要联网了，因为版本库就在你自己的电脑上。既然每个人电脑上都有一个完整的版本库，那多个人如何协作呢？比方说你在自己电脑上改了文件</a:t>
            </a:r>
            <a:r>
              <a:rPr lang="en-US" altLang="zh-CN" dirty="0"/>
              <a:t>A</a:t>
            </a:r>
            <a:r>
              <a:rPr lang="zh-CN" altLang="en-US" dirty="0"/>
              <a:t>，你的同事也在他的电脑上改了文件</a:t>
            </a:r>
            <a:r>
              <a:rPr lang="en-US" altLang="zh-CN" dirty="0"/>
              <a:t>A</a:t>
            </a:r>
            <a:r>
              <a:rPr lang="zh-CN" altLang="en-US" dirty="0"/>
              <a:t>，这时，你们俩之间只需把各自的修改推送给对方，就可以互相看到对方的修改了。</a:t>
            </a:r>
            <a:endParaRPr lang="en-US" altLang="zh-CN" dirty="0" smtClean="0"/>
          </a:p>
        </p:txBody>
      </p:sp>
      <p:sp>
        <p:nvSpPr>
          <p:cNvPr id="5" name="矩形 4"/>
          <p:cNvSpPr/>
          <p:nvPr/>
        </p:nvSpPr>
        <p:spPr>
          <a:xfrm>
            <a:off x="1058283" y="798955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分布</a:t>
            </a:r>
            <a:r>
              <a:rPr lang="zh-CN" altLang="en-US" dirty="0">
                <a:solidFill>
                  <a:srgbClr val="FF0000"/>
                </a:solidFill>
              </a:rPr>
              <a:t>式</a:t>
            </a:r>
          </a:p>
        </p:txBody>
      </p:sp>
      <p:pic>
        <p:nvPicPr>
          <p:cNvPr id="2050" name="Picture 2" descr="istributed-rep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216328" y="3429000"/>
            <a:ext cx="2472415" cy="2124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b="1" dirty="0" err="1" smtClean="0"/>
              <a:t>Git</a:t>
            </a:r>
            <a:r>
              <a:rPr lang="zh-CN" altLang="en-US" b="1" dirty="0" smtClean="0"/>
              <a:t>安装</a:t>
            </a:r>
            <a:endParaRPr lang="zh-CN" altLang="en-US" sz="1600" dirty="0"/>
          </a:p>
        </p:txBody>
      </p:sp>
      <p:sp>
        <p:nvSpPr>
          <p:cNvPr id="6" name="矩形 5"/>
          <p:cNvSpPr/>
          <p:nvPr/>
        </p:nvSpPr>
        <p:spPr>
          <a:xfrm>
            <a:off x="391886" y="0"/>
            <a:ext cx="1930400" cy="108000"/>
          </a:xfrm>
          <a:prstGeom prst="rect">
            <a:avLst/>
          </a:prstGeom>
          <a:solidFill>
            <a:srgbClr val="0263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内容占位符 3"/>
          <p:cNvSpPr>
            <a:spLocks noGrp="1"/>
          </p:cNvSpPr>
          <p:nvPr>
            <p:ph sz="quarter" idx="13"/>
          </p:nvPr>
        </p:nvSpPr>
        <p:spPr>
          <a:xfrm>
            <a:off x="1058246" y="1472740"/>
            <a:ext cx="10101262" cy="4558803"/>
          </a:xfrm>
        </p:spPr>
        <p:txBody>
          <a:bodyPr>
            <a:normAutofit fontScale="85000" lnSpcReduction="20000"/>
          </a:bodyPr>
          <a:lstStyle/>
          <a:p>
            <a:r>
              <a:rPr lang="zh-CN" altLang="en-US" dirty="0"/>
              <a:t>在</a:t>
            </a:r>
            <a:r>
              <a:rPr lang="en-US" altLang="zh-CN" dirty="0"/>
              <a:t>Windows</a:t>
            </a:r>
            <a:r>
              <a:rPr lang="zh-CN" altLang="en-US" dirty="0"/>
              <a:t>上安装</a:t>
            </a:r>
            <a:r>
              <a:rPr lang="en-US" altLang="zh-CN" dirty="0" err="1"/>
              <a:t>Git</a:t>
            </a:r>
            <a:endParaRPr lang="en-US" altLang="zh-CN" dirty="0"/>
          </a:p>
          <a:p>
            <a:r>
              <a:rPr lang="zh-CN" altLang="en-US" dirty="0"/>
              <a:t>在</a:t>
            </a:r>
            <a:r>
              <a:rPr lang="en-US" altLang="zh-CN" dirty="0"/>
              <a:t>Windows</a:t>
            </a:r>
            <a:r>
              <a:rPr lang="zh-CN" altLang="en-US" dirty="0"/>
              <a:t>上使用</a:t>
            </a:r>
            <a:r>
              <a:rPr lang="en-US" altLang="zh-CN" dirty="0" err="1"/>
              <a:t>Git</a:t>
            </a:r>
            <a:r>
              <a:rPr lang="zh-CN" altLang="en-US" dirty="0"/>
              <a:t>，可以从</a:t>
            </a:r>
            <a:r>
              <a:rPr lang="en-US" altLang="zh-CN" dirty="0" err="1"/>
              <a:t>Git</a:t>
            </a:r>
            <a:r>
              <a:rPr lang="zh-CN" altLang="en-US" dirty="0"/>
              <a:t>官网直接</a:t>
            </a:r>
            <a:r>
              <a:rPr lang="zh-CN" altLang="en-US" dirty="0">
                <a:hlinkClick r:id="rId2"/>
              </a:rPr>
              <a:t>下载安装程序</a:t>
            </a:r>
            <a:r>
              <a:rPr lang="zh-CN" altLang="en-US" dirty="0" smtClean="0"/>
              <a:t>，（</a:t>
            </a:r>
            <a:r>
              <a:rPr lang="zh-CN" altLang="en-US" dirty="0"/>
              <a:t>网速慢的同学请移步</a:t>
            </a:r>
            <a:r>
              <a:rPr lang="zh-CN" altLang="en-US" u="sng" dirty="0">
                <a:hlinkClick r:id="rId3"/>
              </a:rPr>
              <a:t>国内镜像</a:t>
            </a:r>
            <a:r>
              <a:rPr lang="zh-CN" altLang="en-US" dirty="0"/>
              <a:t>），然后按默认选项安装即可。</a:t>
            </a:r>
          </a:p>
          <a:p>
            <a:r>
              <a:rPr lang="zh-CN" altLang="en-US" dirty="0" smtClean="0"/>
              <a:t>安装完成后，在开始菜单里找到“</a:t>
            </a:r>
            <a:r>
              <a:rPr lang="en-US" altLang="zh-CN" dirty="0" err="1" smtClean="0"/>
              <a:t>Git</a:t>
            </a:r>
            <a:r>
              <a:rPr lang="en-US" altLang="zh-CN" dirty="0" smtClean="0"/>
              <a:t>”-&gt;“</a:t>
            </a:r>
            <a:r>
              <a:rPr lang="en-US" altLang="zh-CN" dirty="0" err="1" smtClean="0"/>
              <a:t>Git</a:t>
            </a:r>
            <a:r>
              <a:rPr lang="en-US" altLang="zh-CN" dirty="0" smtClean="0"/>
              <a:t> Bash”</a:t>
            </a:r>
            <a:r>
              <a:rPr lang="zh-CN" altLang="en-US" dirty="0" smtClean="0"/>
              <a:t>，</a:t>
            </a:r>
            <a:endParaRPr lang="en-US" altLang="zh-CN" dirty="0" smtClean="0"/>
          </a:p>
          <a:p>
            <a:r>
              <a:rPr lang="zh-CN" altLang="en-US" dirty="0" smtClean="0"/>
              <a:t>蹦出一个类似命令行窗口的东西，就说明</a:t>
            </a:r>
            <a:r>
              <a:rPr lang="en-US" altLang="zh-CN" dirty="0" err="1" smtClean="0"/>
              <a:t>Git</a:t>
            </a:r>
            <a:r>
              <a:rPr lang="zh-CN" altLang="en-US" dirty="0" smtClean="0"/>
              <a:t>安装成功</a:t>
            </a:r>
            <a:endParaRPr lang="en-US" altLang="zh-CN" dirty="0" smtClean="0"/>
          </a:p>
          <a:p>
            <a:r>
              <a:rPr lang="zh-CN" altLang="en-US" dirty="0"/>
              <a:t>安装完成后，还需要最后一步设置，在命令行输入：</a:t>
            </a:r>
          </a:p>
          <a:p>
            <a:r>
              <a:rPr lang="en-US" altLang="zh-CN" dirty="0"/>
              <a:t>$ </a:t>
            </a:r>
            <a:r>
              <a:rPr lang="en-US" altLang="zh-CN" dirty="0" err="1"/>
              <a:t>git</a:t>
            </a:r>
            <a:r>
              <a:rPr lang="en-US" altLang="zh-CN" dirty="0"/>
              <a:t> </a:t>
            </a:r>
            <a:r>
              <a:rPr lang="en-US" altLang="zh-CN" dirty="0" err="1"/>
              <a:t>config</a:t>
            </a:r>
            <a:r>
              <a:rPr lang="en-US" altLang="zh-CN" dirty="0"/>
              <a:t> --global </a:t>
            </a:r>
            <a:r>
              <a:rPr lang="en-US" altLang="zh-CN" dirty="0" err="1"/>
              <a:t>user.name</a:t>
            </a:r>
            <a:r>
              <a:rPr lang="en-US" altLang="zh-CN" dirty="0"/>
              <a:t> "Your Name" </a:t>
            </a:r>
            <a:endParaRPr lang="en-US" altLang="zh-CN" dirty="0" smtClean="0"/>
          </a:p>
          <a:p>
            <a:r>
              <a:rPr lang="en-US" altLang="zh-CN" dirty="0" smtClean="0"/>
              <a:t>$ </a:t>
            </a:r>
            <a:r>
              <a:rPr lang="en-US" altLang="zh-CN" dirty="0" err="1"/>
              <a:t>git</a:t>
            </a:r>
            <a:r>
              <a:rPr lang="en-US" altLang="zh-CN" dirty="0"/>
              <a:t> </a:t>
            </a:r>
            <a:r>
              <a:rPr lang="en-US" altLang="zh-CN" dirty="0" err="1"/>
              <a:t>config</a:t>
            </a:r>
            <a:r>
              <a:rPr lang="en-US" altLang="zh-CN" dirty="0"/>
              <a:t> --global </a:t>
            </a:r>
            <a:r>
              <a:rPr lang="en-US" altLang="zh-CN" dirty="0" err="1"/>
              <a:t>user.email</a:t>
            </a:r>
            <a:r>
              <a:rPr lang="en-US" altLang="zh-CN" dirty="0"/>
              <a:t> </a:t>
            </a:r>
            <a:r>
              <a:rPr lang="en-US" altLang="zh-CN" dirty="0" smtClean="0">
                <a:hlinkClick r:id="rId4"/>
              </a:rPr>
              <a:t>email@example.com</a:t>
            </a:r>
            <a:endParaRPr lang="en-US" altLang="zh-CN" dirty="0" smtClean="0"/>
          </a:p>
          <a:p>
            <a:r>
              <a:rPr lang="zh-CN" altLang="en-US" dirty="0"/>
              <a:t>注意</a:t>
            </a:r>
            <a:r>
              <a:rPr lang="en-US" altLang="zh-CN" dirty="0" err="1"/>
              <a:t>git</a:t>
            </a:r>
            <a:r>
              <a:rPr lang="en-US" altLang="zh-CN" dirty="0"/>
              <a:t> </a:t>
            </a:r>
            <a:r>
              <a:rPr lang="en-US" altLang="zh-CN" dirty="0" err="1"/>
              <a:t>config</a:t>
            </a:r>
            <a:r>
              <a:rPr lang="zh-CN" altLang="en-US" dirty="0"/>
              <a:t>命令的</a:t>
            </a:r>
            <a:r>
              <a:rPr lang="en-US" altLang="zh-CN" dirty="0"/>
              <a:t>--global</a:t>
            </a:r>
            <a:r>
              <a:rPr lang="zh-CN" altLang="en-US" dirty="0"/>
              <a:t>参数，用了这个参数，表示你这台机器上所有的</a:t>
            </a:r>
            <a:r>
              <a:rPr lang="en-US" altLang="zh-CN" dirty="0" err="1"/>
              <a:t>Git</a:t>
            </a:r>
            <a:r>
              <a:rPr lang="zh-CN" altLang="en-US" dirty="0"/>
              <a:t>仓库都会使用这个配置，当然也可以对某个仓库指定不同的用户名和</a:t>
            </a:r>
            <a:r>
              <a:rPr lang="en-US" altLang="zh-CN" dirty="0"/>
              <a:t>Email</a:t>
            </a:r>
            <a:r>
              <a:rPr lang="zh-CN" altLang="en-US" dirty="0"/>
              <a:t>地址。</a:t>
            </a:r>
            <a:endParaRPr lang="en-US" altLang="zh-CN" dirty="0" smtClean="0"/>
          </a:p>
        </p:txBody>
      </p:sp>
      <p:pic>
        <p:nvPicPr>
          <p:cNvPr id="3076" name="Picture 4" descr="nstall-git-on-window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225663" y="2715243"/>
            <a:ext cx="3731372" cy="2162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创建版本库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391886" y="0"/>
            <a:ext cx="1930400" cy="108000"/>
          </a:xfrm>
          <a:prstGeom prst="rect">
            <a:avLst/>
          </a:prstGeom>
          <a:solidFill>
            <a:srgbClr val="0263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内容占位符 3"/>
          <p:cNvSpPr txBox="1">
            <a:spLocks/>
          </p:cNvSpPr>
          <p:nvPr/>
        </p:nvSpPr>
        <p:spPr>
          <a:xfrm>
            <a:off x="4323961" y="1987314"/>
            <a:ext cx="10101262" cy="396421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000" kern="1200" cap="none">
                <a:solidFill>
                  <a:srgbClr val="554C46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rgbClr val="026373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kern="1200" cap="none">
                <a:solidFill>
                  <a:srgbClr val="026373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rgbClr val="026373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rgbClr val="026373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1600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1058246" y="1244636"/>
            <a:ext cx="10101262" cy="4470400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	</a:t>
            </a:r>
            <a:r>
              <a:rPr lang="zh-CN" altLang="en-US" dirty="0" smtClean="0"/>
              <a:t>版本库又名仓库，英文名</a:t>
            </a:r>
            <a:r>
              <a:rPr lang="en-US" altLang="zh-CN" b="1" dirty="0" smtClean="0"/>
              <a:t>repository</a:t>
            </a:r>
            <a:r>
              <a:rPr lang="zh-CN" altLang="en-US" dirty="0" smtClean="0"/>
              <a:t>，你可以简单理解成一个目录，这个目录里面的所有文件都可以被</a:t>
            </a:r>
            <a:r>
              <a:rPr lang="en-US" altLang="zh-CN" dirty="0" err="1" smtClean="0"/>
              <a:t>Git</a:t>
            </a:r>
            <a:r>
              <a:rPr lang="zh-CN" altLang="en-US" dirty="0" smtClean="0"/>
              <a:t>管理起来，每个文件的修改、删除，</a:t>
            </a:r>
            <a:r>
              <a:rPr lang="en-US" altLang="zh-CN" dirty="0" err="1" smtClean="0"/>
              <a:t>Git</a:t>
            </a:r>
            <a:r>
              <a:rPr lang="zh-CN" altLang="en-US" dirty="0" smtClean="0"/>
              <a:t>都能跟踪，以便任何时刻都可以追踪历史，或者在将来某个时刻可以“还原”。</a:t>
            </a:r>
            <a:endParaRPr lang="en-US" altLang="zh-CN" dirty="0" smtClean="0"/>
          </a:p>
          <a:p>
            <a:r>
              <a:rPr lang="zh-CN" altLang="en-US" dirty="0" smtClean="0"/>
              <a:t>所以，创建一个版本库非常简单，首先，选择一个合适的地方，创建一个空目录：</a:t>
            </a:r>
            <a:endParaRPr kumimoji="1" lang="en-US" altLang="zh-CN" dirty="0" smtClean="0">
              <a:solidFill>
                <a:srgbClr val="FF0000"/>
              </a:solidFill>
            </a:endParaRPr>
          </a:p>
          <a:p>
            <a:r>
              <a:rPr lang="en-US" altLang="zh-CN" dirty="0" smtClean="0"/>
              <a:t>$ </a:t>
            </a:r>
            <a:r>
              <a:rPr lang="en-US" altLang="zh-CN" dirty="0" err="1" smtClean="0"/>
              <a:t>mkdir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learngit</a:t>
            </a:r>
            <a:r>
              <a:rPr lang="en-US" altLang="zh-CN" dirty="0" smtClean="0"/>
              <a:t> </a:t>
            </a:r>
          </a:p>
          <a:p>
            <a:r>
              <a:rPr lang="en-US" altLang="zh-CN" dirty="0" smtClean="0"/>
              <a:t>$ cd </a:t>
            </a:r>
            <a:r>
              <a:rPr lang="en-US" altLang="zh-CN" dirty="0" err="1" smtClean="0"/>
              <a:t>learngit</a:t>
            </a:r>
            <a:r>
              <a:rPr lang="en-US" altLang="zh-CN" dirty="0" smtClean="0"/>
              <a:t> </a:t>
            </a:r>
          </a:p>
          <a:p>
            <a:r>
              <a:rPr lang="en-US" altLang="zh-CN" dirty="0" smtClean="0"/>
              <a:t>$ </a:t>
            </a:r>
            <a:r>
              <a:rPr lang="en-US" altLang="zh-CN" dirty="0" err="1" smtClean="0"/>
              <a:t>pwd</a:t>
            </a:r>
            <a:r>
              <a:rPr lang="en-US" altLang="zh-CN" dirty="0" smtClean="0"/>
              <a:t> </a:t>
            </a:r>
          </a:p>
          <a:p>
            <a:r>
              <a:rPr lang="en-US" altLang="zh-CN" dirty="0" smtClean="0"/>
              <a:t>/Users/</a:t>
            </a:r>
            <a:r>
              <a:rPr lang="en-US" altLang="zh-CN" dirty="0" err="1" smtClean="0"/>
              <a:t>michael</a:t>
            </a:r>
            <a:r>
              <a:rPr lang="en-US" altLang="zh-CN" dirty="0" smtClean="0"/>
              <a:t>/</a:t>
            </a:r>
            <a:r>
              <a:rPr lang="en-US" altLang="zh-CN" dirty="0" err="1" smtClean="0"/>
              <a:t>learngit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err="1" smtClean="0"/>
              <a:t>Git</a:t>
            </a:r>
            <a:r>
              <a:rPr lang="zh-CN" altLang="en-US" dirty="0" smtClean="0"/>
              <a:t>命令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391886" y="0"/>
            <a:ext cx="1930400" cy="108000"/>
          </a:xfrm>
          <a:prstGeom prst="rect">
            <a:avLst/>
          </a:prstGeom>
          <a:solidFill>
            <a:srgbClr val="0263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内容占位符 3"/>
          <p:cNvSpPr txBox="1">
            <a:spLocks/>
          </p:cNvSpPr>
          <p:nvPr/>
        </p:nvSpPr>
        <p:spPr>
          <a:xfrm>
            <a:off x="4323961" y="1987314"/>
            <a:ext cx="10101262" cy="396421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000" kern="1200" cap="none">
                <a:solidFill>
                  <a:srgbClr val="554C46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rgbClr val="026373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kern="1200" cap="none">
                <a:solidFill>
                  <a:srgbClr val="026373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rgbClr val="026373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rgbClr val="026373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1600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1074012" y="1244636"/>
            <a:ext cx="10101262" cy="4470400"/>
          </a:xfrm>
        </p:spPr>
        <p:txBody>
          <a:bodyPr>
            <a:normAutofit/>
          </a:bodyPr>
          <a:lstStyle/>
          <a:p>
            <a:r>
              <a:rPr lang="en-US" altLang="zh-CN" dirty="0" err="1"/>
              <a:t>git</a:t>
            </a:r>
            <a:r>
              <a:rPr lang="en-US" altLang="zh-CN" dirty="0"/>
              <a:t> </a:t>
            </a:r>
            <a:r>
              <a:rPr lang="en-US" altLang="zh-CN" dirty="0" err="1" smtClean="0"/>
              <a:t>init</a:t>
            </a:r>
            <a:r>
              <a:rPr lang="en-US" altLang="zh-CN" dirty="0" smtClean="0"/>
              <a:t>:</a:t>
            </a:r>
            <a:r>
              <a:rPr lang="zh-CN" altLang="en-US" dirty="0"/>
              <a:t>把这个目录变成</a:t>
            </a:r>
            <a:r>
              <a:rPr lang="en-US" altLang="zh-CN" dirty="0" err="1"/>
              <a:t>Git</a:t>
            </a:r>
            <a:r>
              <a:rPr lang="zh-CN" altLang="en-US" dirty="0"/>
              <a:t>可以管理的</a:t>
            </a:r>
            <a:r>
              <a:rPr lang="zh-CN" altLang="en-US" dirty="0" smtClean="0"/>
              <a:t>仓库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err="1" smtClean="0"/>
              <a:t>git</a:t>
            </a:r>
            <a:r>
              <a:rPr lang="en-US" altLang="zh-CN" dirty="0" smtClean="0"/>
              <a:t> add:</a:t>
            </a:r>
            <a:r>
              <a:rPr lang="zh-CN" altLang="en-US" dirty="0"/>
              <a:t>文件添加到</a:t>
            </a:r>
            <a:r>
              <a:rPr lang="zh-CN" altLang="en-US" dirty="0" smtClean="0"/>
              <a:t>仓库</a:t>
            </a:r>
            <a:endParaRPr lang="en-US" altLang="zh-CN" dirty="0" smtClean="0"/>
          </a:p>
          <a:p>
            <a:r>
              <a:rPr lang="en-US" altLang="zh-CN" dirty="0" err="1"/>
              <a:t>git</a:t>
            </a:r>
            <a:r>
              <a:rPr lang="en-US" altLang="zh-CN" dirty="0"/>
              <a:t> </a:t>
            </a:r>
            <a:r>
              <a:rPr lang="en-US" altLang="zh-CN" dirty="0" smtClean="0"/>
              <a:t>commit:</a:t>
            </a:r>
            <a:r>
              <a:rPr lang="zh-CN" altLang="en-US" dirty="0" smtClean="0"/>
              <a:t>文件</a:t>
            </a:r>
            <a:r>
              <a:rPr lang="zh-CN" altLang="en-US" dirty="0"/>
              <a:t>提交到</a:t>
            </a:r>
            <a:r>
              <a:rPr lang="zh-CN" altLang="en-US" dirty="0" smtClean="0"/>
              <a:t>仓库</a:t>
            </a:r>
            <a:endParaRPr lang="en-US" altLang="zh-CN" dirty="0" smtClean="0"/>
          </a:p>
          <a:p>
            <a:r>
              <a:rPr lang="zh-CN" altLang="en-US" dirty="0"/>
              <a:t>简单解释一下</a:t>
            </a:r>
            <a:r>
              <a:rPr lang="en-US" altLang="zh-CN" dirty="0" err="1"/>
              <a:t>git</a:t>
            </a:r>
            <a:r>
              <a:rPr lang="en-US" altLang="zh-CN" dirty="0"/>
              <a:t> commit</a:t>
            </a:r>
            <a:r>
              <a:rPr lang="zh-CN" altLang="en-US" dirty="0"/>
              <a:t>命令，</a:t>
            </a:r>
            <a:r>
              <a:rPr lang="en-US" altLang="zh-CN" dirty="0"/>
              <a:t>-m</a:t>
            </a:r>
            <a:r>
              <a:rPr lang="zh-CN" altLang="en-US" dirty="0"/>
              <a:t>后面</a:t>
            </a:r>
            <a:r>
              <a:rPr lang="zh-CN" altLang="en-US" dirty="0" smtClean="0"/>
              <a:t>输入的</a:t>
            </a:r>
            <a:r>
              <a:rPr lang="zh-CN" altLang="en-US" dirty="0"/>
              <a:t>是本次提交的</a:t>
            </a:r>
            <a:r>
              <a:rPr lang="zh-CN" altLang="en-US" dirty="0" smtClean="0"/>
              <a:t>说明</a:t>
            </a:r>
            <a:endParaRPr lang="en-US" altLang="zh-CN" dirty="0" smtClean="0"/>
          </a:p>
          <a:p>
            <a:r>
              <a:rPr lang="en-US" altLang="zh-CN" dirty="0" err="1"/>
              <a:t>Git</a:t>
            </a:r>
            <a:r>
              <a:rPr lang="zh-CN" altLang="en-US" dirty="0"/>
              <a:t>添加文件需要</a:t>
            </a:r>
            <a:r>
              <a:rPr lang="en-US" altLang="zh-CN" dirty="0"/>
              <a:t>add</a:t>
            </a:r>
            <a:r>
              <a:rPr lang="zh-CN" altLang="en-US" dirty="0"/>
              <a:t>，</a:t>
            </a:r>
            <a:r>
              <a:rPr lang="en-US" altLang="zh-CN" dirty="0"/>
              <a:t>commit</a:t>
            </a:r>
            <a:r>
              <a:rPr lang="zh-CN" altLang="en-US" dirty="0"/>
              <a:t>一共两步呢？因为</a:t>
            </a:r>
            <a:r>
              <a:rPr lang="en-US" altLang="zh-CN" dirty="0"/>
              <a:t>commit</a:t>
            </a:r>
            <a:r>
              <a:rPr lang="zh-CN" altLang="en-US" dirty="0"/>
              <a:t>可以一次提交很多文件</a:t>
            </a:r>
            <a:endParaRPr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3599" y="1357403"/>
            <a:ext cx="4995190" cy="61542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599" y="1990369"/>
            <a:ext cx="2222500" cy="635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3599" y="2663865"/>
            <a:ext cx="3951254" cy="1117108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19690" y="4643305"/>
            <a:ext cx="3365500" cy="105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295248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err="1" smtClean="0"/>
              <a:t>Git</a:t>
            </a:r>
            <a:r>
              <a:rPr lang="zh-CN" altLang="en-US" dirty="0" smtClean="0"/>
              <a:t>命令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391886" y="0"/>
            <a:ext cx="1930400" cy="108000"/>
          </a:xfrm>
          <a:prstGeom prst="rect">
            <a:avLst/>
          </a:prstGeom>
          <a:solidFill>
            <a:srgbClr val="0263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内容占位符 3"/>
          <p:cNvSpPr txBox="1">
            <a:spLocks/>
          </p:cNvSpPr>
          <p:nvPr/>
        </p:nvSpPr>
        <p:spPr>
          <a:xfrm>
            <a:off x="4323961" y="1987314"/>
            <a:ext cx="10101262" cy="396421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000" kern="1200" cap="none">
                <a:solidFill>
                  <a:srgbClr val="554C46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rgbClr val="026373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kern="1200" cap="none">
                <a:solidFill>
                  <a:srgbClr val="026373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rgbClr val="026373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rgbClr val="026373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1600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1074012" y="1244636"/>
            <a:ext cx="10101262" cy="4470400"/>
          </a:xfrm>
        </p:spPr>
        <p:txBody>
          <a:bodyPr>
            <a:normAutofit fontScale="85000" lnSpcReduction="10000"/>
          </a:bodyPr>
          <a:lstStyle/>
          <a:p>
            <a:r>
              <a:rPr lang="zh-CN" altLang="en-US" dirty="0" smtClean="0"/>
              <a:t>检出仓库：</a:t>
            </a:r>
            <a:r>
              <a:rPr lang="en-US" altLang="zh-CN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clone git://github.com/jquery/jquery.git</a:t>
            </a:r>
          </a:p>
          <a:p>
            <a:r>
              <a:rPr lang="zh-CN" altLang="en-US" dirty="0" smtClean="0"/>
              <a:t>查看远程仓库：</a:t>
            </a:r>
            <a:r>
              <a:rPr lang="en-US" altLang="zh-CN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remote -v</a:t>
            </a:r>
          </a:p>
          <a:p>
            <a:r>
              <a:rPr lang="zh-CN" altLang="en-US" dirty="0" smtClean="0"/>
              <a:t>添加远程仓库：</a:t>
            </a:r>
            <a:r>
              <a:rPr lang="en-US" altLang="zh-CN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remote add [name] [</a:t>
            </a:r>
            <a:r>
              <a:rPr lang="en-US" dirty="0" err="1" smtClean="0"/>
              <a:t>url</a:t>
            </a:r>
            <a:r>
              <a:rPr lang="en-US" dirty="0" smtClean="0"/>
              <a:t>]</a:t>
            </a:r>
          </a:p>
          <a:p>
            <a:r>
              <a:rPr lang="zh-CN" altLang="en-US" dirty="0" smtClean="0"/>
              <a:t>删除远程仓库：</a:t>
            </a:r>
            <a:r>
              <a:rPr lang="en-US" altLang="zh-CN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remote </a:t>
            </a:r>
            <a:r>
              <a:rPr lang="en-US" dirty="0" err="1" smtClean="0"/>
              <a:t>rm</a:t>
            </a:r>
            <a:r>
              <a:rPr lang="en-US" dirty="0" smtClean="0"/>
              <a:t> [name]</a:t>
            </a:r>
          </a:p>
          <a:p>
            <a:r>
              <a:rPr lang="zh-CN" altLang="en-US" dirty="0" smtClean="0"/>
              <a:t>修改远程仓库：</a:t>
            </a:r>
            <a:r>
              <a:rPr lang="en-US" altLang="zh-CN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remote set-</a:t>
            </a:r>
            <a:r>
              <a:rPr lang="en-US" dirty="0" err="1" smtClean="0"/>
              <a:t>url</a:t>
            </a:r>
            <a:r>
              <a:rPr lang="en-US" dirty="0" smtClean="0"/>
              <a:t> --push [name] [</a:t>
            </a:r>
            <a:r>
              <a:rPr lang="en-US" dirty="0" err="1" smtClean="0"/>
              <a:t>newUrl</a:t>
            </a:r>
            <a:r>
              <a:rPr lang="en-US" dirty="0" smtClean="0"/>
              <a:t>]</a:t>
            </a:r>
          </a:p>
          <a:p>
            <a:r>
              <a:rPr lang="zh-CN" altLang="en-US" dirty="0" smtClean="0"/>
              <a:t>拉取远程仓库：</a:t>
            </a:r>
            <a:r>
              <a:rPr lang="en-US" altLang="zh-CN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pull [</a:t>
            </a:r>
            <a:r>
              <a:rPr lang="en-US" dirty="0" err="1" smtClean="0"/>
              <a:t>remoteName</a:t>
            </a:r>
            <a:r>
              <a:rPr lang="en-US" dirty="0" smtClean="0"/>
              <a:t>] [</a:t>
            </a:r>
            <a:r>
              <a:rPr lang="en-US" dirty="0" err="1" smtClean="0"/>
              <a:t>localBranchName</a:t>
            </a:r>
            <a:r>
              <a:rPr lang="en-US" dirty="0" smtClean="0"/>
              <a:t>]</a:t>
            </a:r>
          </a:p>
          <a:p>
            <a:r>
              <a:rPr lang="zh-CN" altLang="en-US" dirty="0" smtClean="0"/>
              <a:t>推送远程仓库：</a:t>
            </a:r>
            <a:r>
              <a:rPr lang="en-US" altLang="zh-CN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push [</a:t>
            </a:r>
            <a:r>
              <a:rPr lang="en-US" dirty="0" err="1" smtClean="0"/>
              <a:t>remoteName</a:t>
            </a:r>
            <a:r>
              <a:rPr lang="en-US" dirty="0" smtClean="0"/>
              <a:t>] [</a:t>
            </a:r>
            <a:r>
              <a:rPr lang="en-US" dirty="0" err="1" smtClean="0"/>
              <a:t>localBranchName</a:t>
            </a:r>
            <a:r>
              <a:rPr lang="en-US" dirty="0" smtClean="0"/>
              <a:t>]</a:t>
            </a:r>
            <a:r>
              <a:rPr lang="en-US" dirty="0" smtClean="0"/>
              <a:t> </a:t>
            </a:r>
            <a:endParaRPr lang="en-US" dirty="0" smtClean="0"/>
          </a:p>
          <a:p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 smtClean="0"/>
              <a:t>commit -m "</a:t>
            </a:r>
            <a:r>
              <a:rPr lang="zh-CN" altLang="en-US" dirty="0" smtClean="0"/>
              <a:t>提交注释</a:t>
            </a:r>
            <a:r>
              <a:rPr lang="en-US" altLang="zh-CN" dirty="0" smtClean="0"/>
              <a:t>"</a:t>
            </a:r>
          </a:p>
          <a:p>
            <a:r>
              <a:rPr lang="en-US" dirty="0" err="1" smtClean="0"/>
              <a:t>git</a:t>
            </a:r>
            <a:r>
              <a:rPr lang="en-US" dirty="0" smtClean="0"/>
              <a:t> push origin  </a:t>
            </a:r>
            <a:r>
              <a:rPr lang="zh-CN" altLang="en-US" dirty="0" smtClean="0"/>
              <a:t>分支名称，一般使用：</a:t>
            </a:r>
            <a:r>
              <a:rPr lang="en-US" dirty="0" err="1" smtClean="0"/>
              <a:t>git</a:t>
            </a:r>
            <a:r>
              <a:rPr lang="en-US" dirty="0" smtClean="0"/>
              <a:t> push origin master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295248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err="1" smtClean="0"/>
              <a:t>Git</a:t>
            </a:r>
            <a:r>
              <a:rPr lang="zh-CN" altLang="en-US" dirty="0" smtClean="0"/>
              <a:t>命令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391886" y="0"/>
            <a:ext cx="1930400" cy="108000"/>
          </a:xfrm>
          <a:prstGeom prst="rect">
            <a:avLst/>
          </a:prstGeom>
          <a:solidFill>
            <a:srgbClr val="0263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内容占位符 3"/>
          <p:cNvSpPr txBox="1">
            <a:spLocks/>
          </p:cNvSpPr>
          <p:nvPr/>
        </p:nvSpPr>
        <p:spPr>
          <a:xfrm>
            <a:off x="4323961" y="1987314"/>
            <a:ext cx="10101262" cy="396421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000" kern="1200" cap="none">
                <a:solidFill>
                  <a:srgbClr val="554C46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rgbClr val="026373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kern="1200" cap="none">
                <a:solidFill>
                  <a:srgbClr val="026373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rgbClr val="026373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rgbClr val="026373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1600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1074012" y="1244636"/>
            <a:ext cx="10101262" cy="4470400"/>
          </a:xfrm>
        </p:spPr>
        <p:txBody>
          <a:bodyPr>
            <a:normAutofit/>
          </a:bodyPr>
          <a:lstStyle/>
          <a:p>
            <a:r>
              <a:rPr lang="en-US" altLang="zh-CN" dirty="0" err="1"/>
              <a:t>git</a:t>
            </a:r>
            <a:r>
              <a:rPr lang="en-US" altLang="zh-CN" dirty="0"/>
              <a:t> </a:t>
            </a:r>
            <a:r>
              <a:rPr lang="en-US" altLang="zh-CN" dirty="0" smtClean="0"/>
              <a:t>log:</a:t>
            </a:r>
            <a:r>
              <a:rPr lang="zh-CN" altLang="en-US" dirty="0" smtClean="0"/>
              <a:t>查看提交操作日志</a:t>
            </a:r>
            <a:endParaRPr lang="en-US" altLang="zh-CN" dirty="0" smtClean="0"/>
          </a:p>
          <a:p>
            <a:r>
              <a:rPr lang="en-US" altLang="zh-CN" dirty="0" err="1"/>
              <a:t>git</a:t>
            </a:r>
            <a:r>
              <a:rPr lang="en-US" altLang="zh-CN" dirty="0"/>
              <a:t> </a:t>
            </a:r>
            <a:r>
              <a:rPr lang="en-US" altLang="zh-CN" dirty="0" smtClean="0"/>
              <a:t>reset:</a:t>
            </a:r>
            <a:r>
              <a:rPr lang="zh-CN" altLang="en-US" dirty="0" smtClean="0"/>
              <a:t>版本回滚</a:t>
            </a:r>
            <a:r>
              <a:rPr lang="en-US" altLang="zh-CN" dirty="0"/>
              <a:t>	 </a:t>
            </a:r>
            <a:endParaRPr lang="en-US" altLang="zh-CN" dirty="0" smtClean="0"/>
          </a:p>
          <a:p>
            <a:r>
              <a:rPr lang="en-US" altLang="zh-CN" dirty="0" smtClean="0"/>
              <a:t>--</a:t>
            </a:r>
            <a:r>
              <a:rPr lang="en-US" altLang="zh-CN" dirty="0"/>
              <a:t>hard HEAD^</a:t>
            </a:r>
            <a:r>
              <a:rPr lang="zh-CN" altLang="en-US" dirty="0" smtClean="0"/>
              <a:t>  </a:t>
            </a:r>
            <a:r>
              <a:rPr lang="en-US" altLang="zh-CN" dirty="0" smtClean="0"/>
              <a:t>HEAD^^</a:t>
            </a:r>
            <a:r>
              <a:rPr lang="zh-CN" altLang="en-US" dirty="0" smtClean="0"/>
              <a:t>  </a:t>
            </a:r>
            <a:r>
              <a:rPr lang="en-US" altLang="zh-CN" dirty="0" smtClean="0"/>
              <a:t>HEAD~100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mr-IN" altLang="zh-CN" dirty="0"/>
              <a:t>--</a:t>
            </a:r>
            <a:r>
              <a:rPr lang="mr-IN" altLang="zh-CN" dirty="0" err="1"/>
              <a:t>hard</a:t>
            </a:r>
            <a:r>
              <a:rPr lang="mr-IN" altLang="zh-CN" dirty="0"/>
              <a:t> </a:t>
            </a:r>
            <a:r>
              <a:rPr lang="mr-IN" altLang="zh-CN" dirty="0" smtClean="0"/>
              <a:t>1094a</a:t>
            </a:r>
            <a:r>
              <a:rPr lang="zh-CN" altLang="en-US" dirty="0" smtClean="0"/>
              <a:t>  </a:t>
            </a:r>
            <a:r>
              <a:rPr lang="en-US" altLang="zh-CN" dirty="0" smtClean="0"/>
              <a:t>(commit</a:t>
            </a:r>
            <a:r>
              <a:rPr lang="zh-CN" altLang="en-US" dirty="0" smtClean="0"/>
              <a:t> </a:t>
            </a:r>
            <a:r>
              <a:rPr lang="en-US" altLang="zh-CN" dirty="0" smtClean="0"/>
              <a:t>id)</a:t>
            </a:r>
          </a:p>
          <a:p>
            <a:r>
              <a:rPr lang="en-US" altLang="zh-CN" dirty="0" err="1" smtClean="0"/>
              <a:t>git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reflog</a:t>
            </a:r>
            <a:r>
              <a:rPr lang="en-US" altLang="zh-CN" dirty="0"/>
              <a:t>:</a:t>
            </a:r>
            <a:r>
              <a:rPr lang="zh-CN" altLang="en-US" dirty="0" smtClean="0"/>
              <a:t>记录</a:t>
            </a:r>
            <a:r>
              <a:rPr lang="zh-CN" altLang="en-US" dirty="0"/>
              <a:t>你的每一次</a:t>
            </a:r>
            <a:r>
              <a:rPr lang="zh-CN" altLang="en-US" dirty="0" smtClean="0"/>
              <a:t>命令</a:t>
            </a:r>
            <a:endParaRPr lang="en-US" altLang="zh-CN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1333" y="1321248"/>
            <a:ext cx="1143000" cy="3937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4634" y="1887256"/>
            <a:ext cx="3860800" cy="67310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8405" y="3736428"/>
            <a:ext cx="1549400" cy="398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8558606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总结与问答</a:t>
            </a:r>
            <a:endParaRPr lang="zh-CN" altLang="en-US" sz="1600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zh-CN" altLang="en-US" dirty="0" smtClean="0"/>
              <a:t>解答环节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391886" y="0"/>
            <a:ext cx="1930400" cy="108000"/>
          </a:xfrm>
          <a:prstGeom prst="rect">
            <a:avLst/>
          </a:prstGeom>
          <a:solidFill>
            <a:srgbClr val="0263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内容占位符 3"/>
          <p:cNvSpPr>
            <a:spLocks noGrp="1"/>
          </p:cNvSpPr>
          <p:nvPr>
            <p:ph sz="quarter" idx="13"/>
          </p:nvPr>
        </p:nvSpPr>
        <p:spPr>
          <a:xfrm>
            <a:off x="1058246" y="1536700"/>
            <a:ext cx="10101262" cy="3964214"/>
          </a:xfrm>
        </p:spPr>
        <p:txBody>
          <a:bodyPr>
            <a:noAutofit/>
          </a:bodyPr>
          <a:lstStyle/>
          <a:p>
            <a:r>
              <a:rPr lang="zh-CN" altLang="en-US" sz="1600" b="1" dirty="0" smtClean="0"/>
              <a:t>问题</a:t>
            </a:r>
            <a:r>
              <a:rPr lang="en-US" altLang="zh-CN" sz="1600" b="1" dirty="0" smtClean="0"/>
              <a:t>1</a:t>
            </a:r>
            <a:r>
              <a:rPr lang="mr-IN" altLang="zh-CN" sz="1600" b="1" dirty="0" smtClean="0"/>
              <a:t>…</a:t>
            </a:r>
            <a:endParaRPr lang="en-US" altLang="zh-CN" sz="1600" b="1" dirty="0" smtClean="0"/>
          </a:p>
          <a:p>
            <a:r>
              <a:rPr lang="zh-CN" altLang="en-US" sz="1600" b="1" dirty="0" smtClean="0"/>
              <a:t>问题</a:t>
            </a:r>
            <a:r>
              <a:rPr lang="en-US" altLang="zh-CN" sz="1600" b="1" dirty="0" smtClean="0"/>
              <a:t>2</a:t>
            </a:r>
            <a:r>
              <a:rPr lang="mr-IN" altLang="zh-CN" sz="1600" b="1" dirty="0" smtClean="0"/>
              <a:t>…</a:t>
            </a:r>
            <a:endParaRPr lang="en-US" altLang="zh-CN" sz="1600" b="1" dirty="0" smtClean="0"/>
          </a:p>
          <a:p>
            <a:r>
              <a:rPr lang="zh-CN" altLang="en-US" sz="1600" b="1" dirty="0" smtClean="0"/>
              <a:t>问题</a:t>
            </a:r>
            <a:r>
              <a:rPr lang="en-US" altLang="zh-CN" sz="1600" b="1" dirty="0" smtClean="0"/>
              <a:t>3</a:t>
            </a:r>
            <a:r>
              <a:rPr lang="mr-IN" altLang="zh-CN" sz="1600" b="1" dirty="0" smtClean="0"/>
              <a:t>…</a:t>
            </a:r>
            <a:endParaRPr lang="en-US" altLang="zh-CN" sz="1600" b="1" dirty="0" smtClean="0"/>
          </a:p>
          <a:p>
            <a:r>
              <a:rPr lang="zh-CN" altLang="en-US" sz="1600" b="1" dirty="0" smtClean="0"/>
              <a:t>问题</a:t>
            </a:r>
            <a:r>
              <a:rPr lang="en-US" altLang="zh-CN" sz="1600" b="1" dirty="0" smtClean="0"/>
              <a:t>4</a:t>
            </a:r>
            <a:r>
              <a:rPr lang="mr-IN" altLang="zh-CN" sz="1600" b="1" dirty="0" smtClean="0"/>
              <a:t>…</a:t>
            </a:r>
            <a:endParaRPr lang="en-US" altLang="zh-CN" sz="1600" dirty="0" smtClean="0"/>
          </a:p>
          <a:p>
            <a:endParaRPr lang="zh-CN" altLang="en-US" sz="1600" dirty="0"/>
          </a:p>
          <a:p>
            <a:endParaRPr lang="en-US" altLang="zh-CN" sz="1600" b="1" dirty="0" smtClean="0"/>
          </a:p>
          <a:p>
            <a:endParaRPr lang="zh-CN" altLang="en-US" sz="16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标题 1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课后作业</a:t>
            </a:r>
            <a:endParaRPr lang="zh-CN" altLang="en-US" dirty="0"/>
          </a:p>
        </p:txBody>
      </p:sp>
      <p:sp>
        <p:nvSpPr>
          <p:cNvPr id="17" name="文本占位符 16"/>
          <p:cNvSpPr>
            <a:spLocks noGrp="1"/>
          </p:cNvSpPr>
          <p:nvPr>
            <p:ph type="body" idx="1"/>
          </p:nvPr>
        </p:nvSpPr>
        <p:spPr>
          <a:xfrm>
            <a:off x="4732194" y="2104571"/>
            <a:ext cx="6349641" cy="3149600"/>
          </a:xfrm>
        </p:spPr>
        <p:txBody>
          <a:bodyPr>
            <a:noAutofit/>
          </a:bodyPr>
          <a:lstStyle/>
          <a:p>
            <a:r>
              <a:rPr lang="zh-CN" altLang="en-US" dirty="0" smtClean="0"/>
              <a:t>电商</a:t>
            </a:r>
            <a:r>
              <a:rPr lang="zh-CN" altLang="en-US" dirty="0"/>
              <a:t>首页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 smtClean="0"/>
              <a:t>1.</a:t>
            </a:r>
            <a:r>
              <a:rPr lang="zh-CN" altLang="en-US" dirty="0" smtClean="0"/>
              <a:t>首页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 smtClean="0"/>
              <a:t>2.</a:t>
            </a:r>
            <a:r>
              <a:rPr lang="zh-CN" altLang="en-US" dirty="0" smtClean="0"/>
              <a:t>登录注册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 smtClean="0"/>
              <a:t>3.</a:t>
            </a:r>
            <a:r>
              <a:rPr lang="zh-CN" altLang="en-US" dirty="0" smtClean="0"/>
              <a:t>商品列表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1028" name="Picture 4"/>
          <p:cNvPicPr>
            <a:picLocks noGrp="1" noChangeAspect="1" noChangeArrowheads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 bwMode="auto">
          <a:xfrm>
            <a:off x="1958164" y="2116547"/>
            <a:ext cx="2300400" cy="23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占位符 1"/>
          <p:cNvSpPr>
            <a:spLocks noGrp="1"/>
          </p:cNvSpPr>
          <p:nvPr>
            <p:ph type="body" sz="quarter" idx="15"/>
          </p:nvPr>
        </p:nvSpPr>
        <p:spPr>
          <a:xfrm>
            <a:off x="1217939" y="655913"/>
            <a:ext cx="8626043" cy="508000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</a:pPr>
            <a:r>
              <a:rPr lang="en-US" altLang="zh-CN" dirty="0" smtClean="0">
                <a:solidFill>
                  <a:srgbClr val="FF979E"/>
                </a:solidFill>
              </a:rPr>
              <a:t>Homework</a:t>
            </a:r>
            <a:endParaRPr lang="zh-CN" altLang="en-US" dirty="0">
              <a:solidFill>
                <a:srgbClr val="FF979E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91886" y="0"/>
            <a:ext cx="1930400" cy="108000"/>
          </a:xfrm>
          <a:prstGeom prst="rect">
            <a:avLst/>
          </a:prstGeom>
          <a:solidFill>
            <a:srgbClr val="7265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1058283" y="0"/>
            <a:ext cx="8626043" cy="1175467"/>
          </a:xfrm>
        </p:spPr>
        <p:txBody>
          <a:bodyPr>
            <a:normAutofit/>
          </a:bodyPr>
          <a:lstStyle/>
          <a:p>
            <a:r>
              <a:rPr lang="zh-CN" altLang="en-US" dirty="0"/>
              <a:t>机房管理</a:t>
            </a:r>
            <a:r>
              <a:rPr lang="zh-CN" altLang="en-US" dirty="0" smtClean="0"/>
              <a:t>制度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sz="1400" dirty="0"/>
              <a:t>Computer Room Management System</a:t>
            </a:r>
            <a:endParaRPr lang="zh-CN" altLang="en-US" sz="1400" dirty="0"/>
          </a:p>
        </p:txBody>
      </p:sp>
      <p:sp>
        <p:nvSpPr>
          <p:cNvPr id="9" name="文本占位符 8"/>
          <p:cNvSpPr>
            <a:spLocks noGrp="1"/>
          </p:cNvSpPr>
          <p:nvPr>
            <p:ph type="body" idx="1"/>
          </p:nvPr>
        </p:nvSpPr>
        <p:spPr>
          <a:xfrm>
            <a:off x="4809867" y="1380197"/>
            <a:ext cx="6349641" cy="3992851"/>
          </a:xfrm>
        </p:spPr>
        <p:txBody>
          <a:bodyPr>
            <a:normAutofit fontScale="85000" lnSpcReduction="10000"/>
          </a:bodyPr>
          <a:lstStyle/>
          <a:p>
            <a:r>
              <a:rPr lang="zh-CN" altLang="en-US" dirty="0"/>
              <a:t>请主动出示学员证备查；</a:t>
            </a:r>
          </a:p>
          <a:p>
            <a:r>
              <a:rPr lang="zh-CN" altLang="en-US" dirty="0"/>
              <a:t>请将手机调成静音，接电话请到教室外接听；</a:t>
            </a:r>
          </a:p>
          <a:p>
            <a:r>
              <a:rPr lang="zh-CN" altLang="en-US" dirty="0"/>
              <a:t>请在授课时不吃零食；不讨论无关话题；</a:t>
            </a:r>
          </a:p>
          <a:p>
            <a:r>
              <a:rPr lang="zh-CN" altLang="en-US" dirty="0"/>
              <a:t>禁止在机房打游戏、上网聊天、吸烟；</a:t>
            </a:r>
          </a:p>
          <a:p>
            <a:r>
              <a:rPr lang="zh-CN" altLang="en-US" dirty="0"/>
              <a:t>尽量不迟到（以免影响补课、重修及就业</a:t>
            </a:r>
            <a:r>
              <a:rPr lang="en-US" altLang="zh-CN" dirty="0"/>
              <a:t>) </a:t>
            </a:r>
            <a:r>
              <a:rPr lang="zh-CN" altLang="en-US" dirty="0"/>
              <a:t>；</a:t>
            </a:r>
          </a:p>
          <a:p>
            <a:r>
              <a:rPr lang="zh-CN" altLang="en-US" dirty="0"/>
              <a:t>教室内有监控，离开坐位带走个人财物切莫忘；</a:t>
            </a:r>
          </a:p>
          <a:p>
            <a:r>
              <a:rPr lang="zh-CN" altLang="en-US" dirty="0"/>
              <a:t>下课后请摆好桌椅、关好设备，垃圾投入桶内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zh-CN" altLang="en-US" dirty="0" smtClean="0">
                <a:solidFill>
                  <a:srgbClr val="FF0000"/>
                </a:solidFill>
              </a:rPr>
              <a:t>各专业群号请自行添加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57F1E4F-1CFF-5643-939E-217C01CDF565}" type="slidenum">
              <a:rPr lang="en-US" smtClean="0"/>
              <a:pPr algn="ctr"/>
              <a:t>2</a:t>
            </a:fld>
            <a:endParaRPr 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5"/>
          </p:nvPr>
        </p:nvSpPr>
        <p:spPr>
          <a:xfrm>
            <a:off x="1058283" y="5381299"/>
            <a:ext cx="10101225" cy="1023937"/>
          </a:xfrm>
        </p:spPr>
        <p:txBody>
          <a:bodyPr/>
          <a:lstStyle/>
          <a:p>
            <a:r>
              <a:rPr lang="zh-CN" altLang="en-US" dirty="0"/>
              <a:t>亲爱的学员，欢迎您走入非凡学院课堂。为了使同学们顺利完成学业，为了维护更好的学习秩序，创造一个良好的学习环境，请同学们在学习期间严格遵守</a:t>
            </a:r>
            <a:r>
              <a:rPr lang="en-US" altLang="zh-CN" dirty="0"/>
              <a:t>《</a:t>
            </a:r>
            <a:r>
              <a:rPr lang="zh-CN" altLang="en-US" dirty="0"/>
              <a:t>机房管理制度</a:t>
            </a:r>
            <a:r>
              <a:rPr lang="en-US" altLang="zh-CN" dirty="0"/>
              <a:t>》</a:t>
            </a:r>
            <a:r>
              <a:rPr lang="zh-CN" altLang="en-US" dirty="0"/>
              <a:t>的相关</a:t>
            </a:r>
            <a:r>
              <a:rPr lang="zh-CN" altLang="en-US" dirty="0" smtClean="0"/>
              <a:t>规定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391886" y="0"/>
            <a:ext cx="1930400" cy="108000"/>
          </a:xfrm>
          <a:prstGeom prst="rect">
            <a:avLst/>
          </a:prstGeom>
          <a:solidFill>
            <a:srgbClr val="7265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8" name="Picture 4"/>
          <p:cNvPicPr>
            <a:picLocks noGrp="1" noChangeAspect="1" noChangeArrowheads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 bwMode="auto">
          <a:xfrm flipH="1">
            <a:off x="1943654" y="2108082"/>
            <a:ext cx="2300400" cy="23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2007929" y="4562716"/>
            <a:ext cx="2201214" cy="897611"/>
          </a:xfrm>
        </p:spPr>
        <p:txBody>
          <a:bodyPr/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李轶卿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>
          <a:xfrm>
            <a:off x="6066173" y="1599951"/>
            <a:ext cx="4128943" cy="774700"/>
          </a:xfrm>
        </p:spPr>
        <p:txBody>
          <a:bodyPr/>
          <a:lstStyle/>
          <a:p>
            <a:r>
              <a:rPr lang="en-US" altLang="zh-CN" dirty="0" smtClean="0"/>
              <a:t>18019241595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>
          <a:xfrm>
            <a:off x="6066173" y="3444085"/>
            <a:ext cx="4128943" cy="774700"/>
          </a:xfrm>
        </p:spPr>
        <p:txBody>
          <a:bodyPr/>
          <a:lstStyle/>
          <a:p>
            <a:r>
              <a:rPr lang="en-US" altLang="zh-CN" dirty="0"/>
              <a:t>18019241595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5"/>
          </p:nvPr>
        </p:nvSpPr>
        <p:spPr>
          <a:xfrm>
            <a:off x="6066173" y="2487547"/>
            <a:ext cx="4128943" cy="774700"/>
          </a:xfrm>
        </p:spPr>
        <p:txBody>
          <a:bodyPr/>
          <a:lstStyle/>
          <a:p>
            <a:r>
              <a:rPr lang="en-US" altLang="zh-CN" dirty="0" smtClean="0"/>
              <a:t>1703608532@qq.com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6"/>
          </p:nvPr>
        </p:nvSpPr>
        <p:spPr>
          <a:xfrm>
            <a:off x="6066173" y="4473780"/>
            <a:ext cx="4128943" cy="774700"/>
          </a:xfrm>
        </p:spPr>
        <p:txBody>
          <a:bodyPr/>
          <a:lstStyle/>
          <a:p>
            <a:r>
              <a:rPr lang="en-US" altLang="zh-CN" dirty="0" smtClean="0"/>
              <a:t>www.feifanedu.com.cn</a:t>
            </a:r>
            <a:endParaRPr lang="zh-CN" altLang="en-US" dirty="0"/>
          </a:p>
        </p:txBody>
      </p:sp>
      <p:pic>
        <p:nvPicPr>
          <p:cNvPr id="17" name="图片占位符 16"/>
          <p:cNvPicPr>
            <a:picLocks noGrp="1"/>
          </p:cNvPicPr>
          <p:nvPr>
            <p:ph type="pic" sz="quarter" idx="17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954233" y="2108082"/>
            <a:ext cx="2300287" cy="2300287"/>
          </a:xfrm>
        </p:spPr>
      </p:pic>
      <p:sp>
        <p:nvSpPr>
          <p:cNvPr id="12" name="文本占位符 11"/>
          <p:cNvSpPr>
            <a:spLocks noGrp="1"/>
          </p:cNvSpPr>
          <p:nvPr>
            <p:ph type="body" sz="quarter" idx="18"/>
          </p:nvPr>
        </p:nvSpPr>
        <p:spPr>
          <a:xfrm>
            <a:off x="2036765" y="5142191"/>
            <a:ext cx="2172377" cy="673100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 smtClean="0">
                <a:solidFill>
                  <a:srgbClr val="FF979E"/>
                </a:solidFill>
              </a:rPr>
              <a:t>上海非凡学院全职讲师</a:t>
            </a:r>
            <a:endParaRPr lang="zh-CN" altLang="en-US" dirty="0">
              <a:solidFill>
                <a:srgbClr val="FF979E"/>
              </a:solidFill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179007" y="1771301"/>
            <a:ext cx="432000" cy="43200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179007" y="2658897"/>
            <a:ext cx="432000" cy="43200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179007" y="3615435"/>
            <a:ext cx="432000" cy="43200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179007" y="4645130"/>
            <a:ext cx="432000" cy="43200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839932" y="1956655"/>
            <a:ext cx="2528887" cy="2528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标题 1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大纲</a:t>
            </a:r>
            <a:endParaRPr lang="zh-CN" altLang="en-US" dirty="0"/>
          </a:p>
        </p:txBody>
      </p:sp>
      <p:sp>
        <p:nvSpPr>
          <p:cNvPr id="17" name="文本占位符 16"/>
          <p:cNvSpPr>
            <a:spLocks noGrp="1"/>
          </p:cNvSpPr>
          <p:nvPr>
            <p:ph type="body" idx="1"/>
          </p:nvPr>
        </p:nvSpPr>
        <p:spPr>
          <a:xfrm>
            <a:off x="4732194" y="903514"/>
            <a:ext cx="6349641" cy="54102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zh-CN" altLang="en-US" dirty="0"/>
              <a:t>第一课</a:t>
            </a:r>
            <a:r>
              <a:rPr lang="en-US" altLang="zh-CN" dirty="0"/>
              <a:t>	</a:t>
            </a:r>
            <a:r>
              <a:rPr lang="en-US" altLang="zh-CN" dirty="0" err="1"/>
              <a:t>git</a:t>
            </a:r>
            <a:r>
              <a:rPr lang="zh-CN" altLang="en-US" dirty="0"/>
              <a:t>版本管理工具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第二课</a:t>
            </a:r>
            <a:r>
              <a:rPr lang="en-US" altLang="zh-CN" dirty="0"/>
              <a:t>	canvas</a:t>
            </a:r>
          </a:p>
          <a:p>
            <a:pPr marL="0" indent="0">
              <a:buNone/>
            </a:pPr>
            <a:r>
              <a:rPr lang="zh-CN" altLang="en-US" dirty="0"/>
              <a:t>第三课</a:t>
            </a:r>
            <a:r>
              <a:rPr lang="en-US" altLang="zh-CN" dirty="0"/>
              <a:t>	web</a:t>
            </a:r>
            <a:r>
              <a:rPr lang="zh-CN" altLang="en-US" dirty="0"/>
              <a:t>移动开发介绍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第四课</a:t>
            </a:r>
            <a:r>
              <a:rPr lang="en-US" altLang="zh-CN" dirty="0"/>
              <a:t>	JD</a:t>
            </a:r>
            <a:r>
              <a:rPr lang="zh-CN" altLang="en-US" dirty="0"/>
              <a:t>首页移动版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第五课</a:t>
            </a:r>
            <a:r>
              <a:rPr lang="en-US" altLang="zh-CN" dirty="0"/>
              <a:t>	</a:t>
            </a:r>
            <a:r>
              <a:rPr lang="zh-CN" altLang="en-US" dirty="0"/>
              <a:t>微金所移动版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第六课</a:t>
            </a:r>
            <a:r>
              <a:rPr lang="en-US" altLang="zh-CN" dirty="0"/>
              <a:t>	</a:t>
            </a:r>
            <a:r>
              <a:rPr lang="zh-CN" altLang="en-US" dirty="0"/>
              <a:t>微信公众号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第七课</a:t>
            </a:r>
            <a:r>
              <a:rPr lang="en-US" altLang="zh-CN" dirty="0"/>
              <a:t>	</a:t>
            </a:r>
            <a:r>
              <a:rPr lang="zh-CN" altLang="en-US"/>
              <a:t>微信小程序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1028" name="Picture 4"/>
          <p:cNvPicPr>
            <a:picLocks noGrp="1" noChangeAspect="1" noChangeArrowheads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 bwMode="auto">
          <a:xfrm>
            <a:off x="1958164" y="2116547"/>
            <a:ext cx="2300400" cy="23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占位符 1"/>
          <p:cNvSpPr>
            <a:spLocks noGrp="1"/>
          </p:cNvSpPr>
          <p:nvPr>
            <p:ph type="body" sz="quarter" idx="15"/>
          </p:nvPr>
        </p:nvSpPr>
        <p:spPr>
          <a:xfrm>
            <a:off x="1217939" y="655913"/>
            <a:ext cx="8626043" cy="508000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</a:pPr>
            <a:r>
              <a:rPr lang="en-US" altLang="zh-CN" dirty="0">
                <a:solidFill>
                  <a:srgbClr val="FF979E"/>
                </a:solidFill>
              </a:rPr>
              <a:t>Contents</a:t>
            </a:r>
            <a:endParaRPr lang="zh-CN" altLang="en-US" dirty="0">
              <a:solidFill>
                <a:srgbClr val="FF979E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91886" y="0"/>
            <a:ext cx="1930400" cy="108000"/>
          </a:xfrm>
          <a:prstGeom prst="rect">
            <a:avLst/>
          </a:prstGeom>
          <a:solidFill>
            <a:srgbClr val="7265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1058283" y="0"/>
            <a:ext cx="8626043" cy="1175467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如何学习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sz="1400" dirty="0" smtClean="0"/>
              <a:t>How to study</a:t>
            </a:r>
            <a:endParaRPr lang="zh-CN" altLang="en-US" sz="1400" dirty="0"/>
          </a:p>
        </p:txBody>
      </p:sp>
      <p:sp>
        <p:nvSpPr>
          <p:cNvPr id="9" name="文本占位符 8"/>
          <p:cNvSpPr>
            <a:spLocks noGrp="1"/>
          </p:cNvSpPr>
          <p:nvPr>
            <p:ph type="body" idx="1"/>
          </p:nvPr>
        </p:nvSpPr>
        <p:spPr>
          <a:xfrm>
            <a:off x="1108725" y="2033341"/>
            <a:ext cx="2868189" cy="1929060"/>
          </a:xfrm>
        </p:spPr>
        <p:txBody>
          <a:bodyPr>
            <a:normAutofit fontScale="85000" lnSpcReduction="20000"/>
          </a:bodyPr>
          <a:lstStyle/>
          <a:p>
            <a:r>
              <a:rPr lang="zh-CN" altLang="en-US" dirty="0"/>
              <a:t>预习是个好习惯</a:t>
            </a:r>
          </a:p>
          <a:p>
            <a:r>
              <a:rPr lang="zh-CN" altLang="en-US" dirty="0"/>
              <a:t>合理利用学院教材</a:t>
            </a:r>
          </a:p>
          <a:p>
            <a:r>
              <a:rPr lang="zh-CN" altLang="en-US" dirty="0"/>
              <a:t>配合视频进行</a:t>
            </a:r>
            <a:r>
              <a:rPr lang="zh-CN" altLang="en-US" dirty="0" smtClean="0"/>
              <a:t>复习</a:t>
            </a:r>
            <a:endParaRPr lang="en-US" altLang="zh-CN" dirty="0" smtClean="0"/>
          </a:p>
          <a:p>
            <a:pPr marL="0" indent="0">
              <a:buNone/>
            </a:pPr>
            <a:r>
              <a:rPr lang="zh-CN" altLang="en-US" b="1" dirty="0"/>
              <a:t>不要单一依赖课堂的内容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57F1E4F-1CFF-5643-939E-217C01CDF565}" type="slidenum">
              <a:rPr lang="en-US" smtClean="0"/>
              <a:pPr algn="ctr"/>
              <a:t>5</a:t>
            </a:fld>
            <a:endParaRPr lang="en-US" dirty="0"/>
          </a:p>
        </p:txBody>
      </p:sp>
      <p:sp>
        <p:nvSpPr>
          <p:cNvPr id="7" name="矩形 6"/>
          <p:cNvSpPr/>
          <p:nvPr/>
        </p:nvSpPr>
        <p:spPr>
          <a:xfrm>
            <a:off x="391886" y="0"/>
            <a:ext cx="1930400" cy="108000"/>
          </a:xfrm>
          <a:prstGeom prst="rect">
            <a:avLst/>
          </a:prstGeom>
          <a:solidFill>
            <a:srgbClr val="7265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占位符 8"/>
          <p:cNvSpPr>
            <a:spLocks noGrp="1"/>
          </p:cNvSpPr>
          <p:nvPr>
            <p:ph type="body" idx="1"/>
          </p:nvPr>
        </p:nvSpPr>
        <p:spPr>
          <a:xfrm>
            <a:off x="4388953" y="2033341"/>
            <a:ext cx="2868189" cy="2495116"/>
          </a:xfrm>
        </p:spPr>
        <p:txBody>
          <a:bodyPr>
            <a:normAutofit fontScale="85000" lnSpcReduction="10000"/>
          </a:bodyPr>
          <a:lstStyle/>
          <a:p>
            <a:r>
              <a:rPr lang="zh-CN" altLang="en-US" dirty="0"/>
              <a:t>认真听课和练习</a:t>
            </a:r>
          </a:p>
          <a:p>
            <a:r>
              <a:rPr lang="zh-CN" altLang="en-US" dirty="0"/>
              <a:t>做好笔记</a:t>
            </a:r>
          </a:p>
          <a:p>
            <a:r>
              <a:rPr lang="zh-CN" altLang="en-US" dirty="0"/>
              <a:t>不懂就问</a:t>
            </a:r>
          </a:p>
          <a:p>
            <a:pPr marL="0" indent="0">
              <a:buNone/>
            </a:pPr>
            <a:r>
              <a:rPr lang="zh-CN" altLang="en-US" b="1" dirty="0"/>
              <a:t>好记性不如勤笔记</a:t>
            </a:r>
          </a:p>
          <a:p>
            <a:pPr marL="0" indent="0">
              <a:buNone/>
            </a:pPr>
            <a:r>
              <a:rPr lang="zh-CN" altLang="en-US" b="1" dirty="0"/>
              <a:t>不只是会，而是要熟</a:t>
            </a:r>
          </a:p>
          <a:p>
            <a:endParaRPr lang="zh-CN" altLang="en-US" dirty="0"/>
          </a:p>
        </p:txBody>
      </p:sp>
      <p:sp>
        <p:nvSpPr>
          <p:cNvPr id="11" name="文本占位符 8"/>
          <p:cNvSpPr>
            <a:spLocks noGrp="1"/>
          </p:cNvSpPr>
          <p:nvPr>
            <p:ph type="body" idx="1"/>
          </p:nvPr>
        </p:nvSpPr>
        <p:spPr>
          <a:xfrm>
            <a:off x="7509526" y="2033340"/>
            <a:ext cx="3985789" cy="3133745"/>
          </a:xfrm>
        </p:spPr>
        <p:txBody>
          <a:bodyPr>
            <a:normAutofit fontScale="85000" lnSpcReduction="10000"/>
          </a:bodyPr>
          <a:lstStyle/>
          <a:p>
            <a:r>
              <a:rPr lang="zh-CN" altLang="en-US" dirty="0"/>
              <a:t>做好作业并提交</a:t>
            </a:r>
          </a:p>
          <a:p>
            <a:r>
              <a:rPr lang="zh-CN" altLang="en-US" dirty="0"/>
              <a:t>课后不急着离开多练习</a:t>
            </a:r>
          </a:p>
          <a:p>
            <a:r>
              <a:rPr lang="zh-CN" altLang="en-US" dirty="0"/>
              <a:t>结课考核很重要</a:t>
            </a:r>
          </a:p>
          <a:p>
            <a:pPr marL="0" indent="0">
              <a:buNone/>
            </a:pPr>
            <a:r>
              <a:rPr lang="zh-CN" altLang="en-US" b="1" dirty="0"/>
              <a:t>科目考核针对基础课程</a:t>
            </a:r>
          </a:p>
          <a:p>
            <a:pPr marL="0" indent="0">
              <a:buNone/>
            </a:pPr>
            <a:r>
              <a:rPr lang="zh-CN" altLang="en-US" b="1" dirty="0"/>
              <a:t>阶段考核和</a:t>
            </a:r>
            <a:r>
              <a:rPr lang="zh-CN" altLang="en-US" b="1" dirty="0" smtClean="0"/>
              <a:t>毕业考核针对</a:t>
            </a:r>
            <a:r>
              <a:rPr lang="zh-CN" altLang="en-US" b="1" dirty="0"/>
              <a:t>实训课程</a:t>
            </a:r>
          </a:p>
          <a:p>
            <a:pPr marL="0" indent="0">
              <a:buNone/>
            </a:pPr>
            <a:r>
              <a:rPr lang="zh-CN" altLang="en-US" b="1" dirty="0"/>
              <a:t>汇总给班主任达到条件才能推荐就业</a:t>
            </a:r>
          </a:p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1058283" y="0"/>
            <a:ext cx="8626043" cy="1175467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碰到困难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sz="1400" dirty="0"/>
              <a:t>difficulty</a:t>
            </a:r>
            <a:endParaRPr lang="zh-CN" altLang="en-US" sz="1400" dirty="0"/>
          </a:p>
        </p:txBody>
      </p:sp>
      <p:sp>
        <p:nvSpPr>
          <p:cNvPr id="9" name="文本占位符 8"/>
          <p:cNvSpPr>
            <a:spLocks noGrp="1"/>
          </p:cNvSpPr>
          <p:nvPr>
            <p:ph type="body" idx="1"/>
          </p:nvPr>
        </p:nvSpPr>
        <p:spPr>
          <a:xfrm>
            <a:off x="1108725" y="2033341"/>
            <a:ext cx="2868189" cy="2756374"/>
          </a:xfrm>
        </p:spPr>
        <p:txBody>
          <a:bodyPr>
            <a:normAutofit fontScale="85000" lnSpcReduction="10000"/>
          </a:bodyPr>
          <a:lstStyle/>
          <a:p>
            <a:r>
              <a:rPr lang="zh-CN" altLang="en-US" dirty="0"/>
              <a:t>没有完全吸收或学会</a:t>
            </a:r>
          </a:p>
          <a:p>
            <a:r>
              <a:rPr lang="zh-CN" altLang="en-US" dirty="0"/>
              <a:t>作业做不来</a:t>
            </a:r>
          </a:p>
          <a:p>
            <a:pPr marL="0" indent="0">
              <a:buNone/>
            </a:pPr>
            <a:r>
              <a:rPr lang="zh-CN" altLang="en-US" b="1" dirty="0"/>
              <a:t>利用好教师随堂视频复习</a:t>
            </a:r>
          </a:p>
          <a:p>
            <a:pPr marL="0" indent="0">
              <a:buNone/>
            </a:pPr>
            <a:r>
              <a:rPr lang="zh-CN" altLang="en-US" b="1" dirty="0"/>
              <a:t>无法完成的作业记录下来问</a:t>
            </a:r>
          </a:p>
          <a:p>
            <a:pPr marL="0" indent="0">
              <a:buNone/>
            </a:pPr>
            <a:r>
              <a:rPr lang="zh-CN" altLang="en-US" b="1" dirty="0"/>
              <a:t>申请重修（出勤率</a:t>
            </a:r>
            <a:r>
              <a:rPr lang="en-US" altLang="zh-CN" b="1" dirty="0"/>
              <a:t>90%</a:t>
            </a:r>
            <a:r>
              <a:rPr lang="zh-CN" altLang="en-US" b="1" dirty="0"/>
              <a:t>）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57F1E4F-1CFF-5643-939E-217C01CDF565}" type="slidenum">
              <a:rPr lang="en-US" smtClean="0"/>
              <a:pPr algn="ctr"/>
              <a:t>6</a:t>
            </a:fld>
            <a:endParaRPr lang="en-US" dirty="0"/>
          </a:p>
        </p:txBody>
      </p:sp>
      <p:sp>
        <p:nvSpPr>
          <p:cNvPr id="7" name="矩形 6"/>
          <p:cNvSpPr/>
          <p:nvPr/>
        </p:nvSpPr>
        <p:spPr>
          <a:xfrm>
            <a:off x="391886" y="0"/>
            <a:ext cx="1930400" cy="108000"/>
          </a:xfrm>
          <a:prstGeom prst="rect">
            <a:avLst/>
          </a:prstGeom>
          <a:solidFill>
            <a:srgbClr val="7265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占位符 8"/>
          <p:cNvSpPr>
            <a:spLocks noGrp="1"/>
          </p:cNvSpPr>
          <p:nvPr>
            <p:ph type="body" idx="1"/>
          </p:nvPr>
        </p:nvSpPr>
        <p:spPr>
          <a:xfrm>
            <a:off x="4388953" y="2033341"/>
            <a:ext cx="2868189" cy="2495116"/>
          </a:xfrm>
        </p:spPr>
        <p:txBody>
          <a:bodyPr>
            <a:normAutofit fontScale="85000" lnSpcReduction="10000"/>
          </a:bodyPr>
          <a:lstStyle/>
          <a:p>
            <a:r>
              <a:rPr lang="zh-CN" altLang="en-US" dirty="0"/>
              <a:t>软件拷贝和安装</a:t>
            </a:r>
          </a:p>
          <a:p>
            <a:r>
              <a:rPr lang="zh-CN" altLang="en-US" dirty="0"/>
              <a:t>每次拷贝上课资料</a:t>
            </a:r>
          </a:p>
          <a:p>
            <a:pPr marL="0" indent="0">
              <a:buNone/>
            </a:pPr>
            <a:r>
              <a:rPr lang="zh-CN" altLang="en-US" b="1" dirty="0"/>
              <a:t>多数软件直接可以安装</a:t>
            </a:r>
          </a:p>
          <a:p>
            <a:pPr marL="0" indent="0">
              <a:buNone/>
            </a:pPr>
            <a:r>
              <a:rPr lang="zh-CN" altLang="en-US" b="1" dirty="0"/>
              <a:t>不会装的及时问并解决</a:t>
            </a:r>
          </a:p>
          <a:p>
            <a:pPr marL="0" indent="0">
              <a:buNone/>
            </a:pPr>
            <a:r>
              <a:rPr lang="zh-CN" altLang="en-US" b="1" dirty="0"/>
              <a:t>每次课件拷贝方便做作业</a:t>
            </a:r>
          </a:p>
          <a:p>
            <a:endParaRPr lang="zh-CN" altLang="en-US" dirty="0"/>
          </a:p>
        </p:txBody>
      </p:sp>
      <p:sp>
        <p:nvSpPr>
          <p:cNvPr id="11" name="文本占位符 8"/>
          <p:cNvSpPr>
            <a:spLocks noGrp="1"/>
          </p:cNvSpPr>
          <p:nvPr>
            <p:ph type="body" idx="1"/>
          </p:nvPr>
        </p:nvSpPr>
        <p:spPr>
          <a:xfrm>
            <a:off x="7509526" y="2033340"/>
            <a:ext cx="3985789" cy="3293403"/>
          </a:xfrm>
        </p:spPr>
        <p:txBody>
          <a:bodyPr>
            <a:normAutofit fontScale="85000" lnSpcReduction="20000"/>
          </a:bodyPr>
          <a:lstStyle/>
          <a:p>
            <a:r>
              <a:rPr lang="zh-CN" altLang="en-US" dirty="0"/>
              <a:t>授课教师的联系方法</a:t>
            </a:r>
          </a:p>
          <a:p>
            <a:r>
              <a:rPr lang="zh-CN" altLang="en-US" dirty="0"/>
              <a:t>教务前台的电话</a:t>
            </a:r>
          </a:p>
          <a:p>
            <a:r>
              <a:rPr lang="zh-CN" altLang="en-US" dirty="0"/>
              <a:t>班主任的联系方法</a:t>
            </a:r>
          </a:p>
          <a:p>
            <a:r>
              <a:rPr lang="zh-CN" altLang="en-US" dirty="0"/>
              <a:t>加入相关专业的交流群和订阅号</a:t>
            </a:r>
          </a:p>
          <a:p>
            <a:pPr marL="0" indent="0">
              <a:buNone/>
            </a:pPr>
            <a:r>
              <a:rPr lang="zh-CN" altLang="en-US" b="1" dirty="0"/>
              <a:t>技术上问教师或交流群</a:t>
            </a:r>
          </a:p>
          <a:p>
            <a:pPr marL="0" indent="0">
              <a:buNone/>
            </a:pPr>
            <a:r>
              <a:rPr lang="zh-CN" altLang="en-US" b="1" dirty="0"/>
              <a:t>请假等问题联系教务</a:t>
            </a:r>
          </a:p>
          <a:p>
            <a:pPr marL="0" indent="0">
              <a:buNone/>
            </a:pPr>
            <a:r>
              <a:rPr lang="zh-CN" altLang="en-US" b="1" dirty="0"/>
              <a:t>就业相关问题问班主任或就业部</a:t>
            </a:r>
          </a:p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关于认证考试</a:t>
            </a:r>
            <a:endParaRPr lang="zh-CN" altLang="en-US" sz="1600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zh-CN" altLang="en-US" dirty="0" smtClean="0"/>
              <a:t>教育部认证</a:t>
            </a:r>
            <a:r>
              <a:rPr lang="en-US" altLang="zh-CN" dirty="0" smtClean="0"/>
              <a:t>WEB</a:t>
            </a:r>
            <a:r>
              <a:rPr lang="zh-CN" altLang="en-US" dirty="0" smtClean="0">
                <a:ea typeface="宋体" panose="02010600030101010101" pitchFamily="2" charset="-122"/>
              </a:rPr>
              <a:t>前端工程师</a:t>
            </a:r>
            <a:r>
              <a:rPr lang="zh-CN" altLang="en-US" dirty="0" smtClean="0"/>
              <a:t>师证书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391886" y="0"/>
            <a:ext cx="1930400" cy="108000"/>
          </a:xfrm>
          <a:prstGeom prst="rect">
            <a:avLst/>
          </a:prstGeom>
          <a:solidFill>
            <a:srgbClr val="0263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内容占位符 3"/>
          <p:cNvSpPr>
            <a:spLocks noGrp="1"/>
          </p:cNvSpPr>
          <p:nvPr>
            <p:ph sz="quarter" idx="13"/>
          </p:nvPr>
        </p:nvSpPr>
        <p:spPr>
          <a:xfrm>
            <a:off x="4396531" y="1987314"/>
            <a:ext cx="6538169" cy="3615199"/>
          </a:xfrm>
        </p:spPr>
        <p:txBody>
          <a:bodyPr>
            <a:normAutofit/>
          </a:bodyPr>
          <a:lstStyle/>
          <a:p>
            <a:r>
              <a:rPr lang="zh-CN" altLang="en-US" sz="1600" b="1" dirty="0" smtClean="0"/>
              <a:t>费用：</a:t>
            </a:r>
            <a:r>
              <a:rPr lang="en-US" altLang="zh-CN" sz="1600" dirty="0" smtClean="0"/>
              <a:t>400</a:t>
            </a:r>
            <a:r>
              <a:rPr lang="zh-CN" altLang="en-US" sz="1600" dirty="0" smtClean="0"/>
              <a:t>元</a:t>
            </a:r>
            <a:endParaRPr lang="en-US" altLang="zh-CN" sz="1600" dirty="0" smtClean="0"/>
          </a:p>
          <a:p>
            <a:r>
              <a:rPr lang="zh-CN" altLang="en-US" sz="1600" b="1" dirty="0" smtClean="0"/>
              <a:t>时间：</a:t>
            </a:r>
            <a:r>
              <a:rPr lang="zh-CN" altLang="en-US" sz="1600" dirty="0" smtClean="0"/>
              <a:t>每个月最后一个星期天下午在学校统一上机（需要提前报名）</a:t>
            </a:r>
            <a:endParaRPr lang="en-US" altLang="zh-CN" sz="1600" dirty="0" smtClean="0"/>
          </a:p>
          <a:p>
            <a:r>
              <a:rPr lang="zh-CN" altLang="en-US" sz="1600" b="1" dirty="0" smtClean="0"/>
              <a:t>形式：</a:t>
            </a:r>
            <a:r>
              <a:rPr lang="zh-CN" altLang="en-US" sz="1600" dirty="0" smtClean="0"/>
              <a:t>上机在线考试</a:t>
            </a:r>
            <a:endParaRPr lang="en-US" altLang="zh-CN" sz="1600" dirty="0" smtClean="0"/>
          </a:p>
          <a:p>
            <a:r>
              <a:rPr lang="zh-CN" altLang="en-US" sz="1600" dirty="0" smtClean="0"/>
              <a:t>（单选、多选题，部分考试有简答和判断题）</a:t>
            </a:r>
            <a:endParaRPr lang="en-US" altLang="zh-CN" sz="1600" dirty="0" smtClean="0"/>
          </a:p>
          <a:p>
            <a:r>
              <a:rPr lang="zh-CN" altLang="en-US" sz="1600" b="1" dirty="0" smtClean="0"/>
              <a:t>复习：</a:t>
            </a:r>
            <a:r>
              <a:rPr lang="zh-CN" altLang="en-US" sz="1600" dirty="0" smtClean="0"/>
              <a:t>教材中每一章节后面的模拟题，统一的参考题库</a:t>
            </a:r>
            <a:endParaRPr lang="zh-CN" altLang="en-US" sz="1600" dirty="0"/>
          </a:p>
        </p:txBody>
      </p:sp>
      <p:pic>
        <p:nvPicPr>
          <p:cNvPr id="4" name="图片 3" descr="QQ图片2017081821014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785" y="2026285"/>
            <a:ext cx="3352165" cy="26352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6" name="标题 15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altLang="zh-CN" sz="15000" dirty="0" smtClean="0"/>
              <a:t>01</a:t>
            </a:r>
            <a:endParaRPr lang="zh-CN" altLang="en-US" sz="15000" dirty="0"/>
          </a:p>
        </p:txBody>
      </p:sp>
      <p:sp>
        <p:nvSpPr>
          <p:cNvPr id="17" name="文本占位符 16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本章要点：</a:t>
            </a:r>
            <a:endParaRPr lang="en-US" altLang="zh-CN" dirty="0" smtClean="0"/>
          </a:p>
          <a:p>
            <a:r>
              <a:rPr lang="en-US" altLang="zh-CN" dirty="0" smtClean="0"/>
              <a:t>	</a:t>
            </a:r>
            <a:r>
              <a:rPr lang="zh-CN" altLang="en-US" dirty="0" smtClean="0"/>
              <a:t>代码，文档的版本管理工具</a:t>
            </a:r>
            <a:endParaRPr lang="zh-CN" altLang="en-US" dirty="0"/>
          </a:p>
        </p:txBody>
      </p:sp>
      <p:sp>
        <p:nvSpPr>
          <p:cNvPr id="18" name="文本占位符 1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 err="1" smtClean="0"/>
              <a:t>Git</a:t>
            </a:r>
            <a:r>
              <a:rPr lang="zh-CN" altLang="en-US" dirty="0" smtClean="0"/>
              <a:t>介绍</a:t>
            </a:r>
            <a:endParaRPr lang="en-US" altLang="zh-CN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3"/>
          </p:nvPr>
        </p:nvSpPr>
        <p:spPr>
          <a:xfrm>
            <a:off x="1058246" y="1574800"/>
            <a:ext cx="10101262" cy="4000499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CVS</a:t>
            </a:r>
            <a:r>
              <a:rPr lang="zh-CN" altLang="en-US" dirty="0" smtClean="0"/>
              <a:t>，</a:t>
            </a:r>
            <a:r>
              <a:rPr lang="en-US" altLang="zh-CN" dirty="0" smtClean="0"/>
              <a:t>SVN</a:t>
            </a:r>
            <a:r>
              <a:rPr lang="zh-CN" altLang="en-US" dirty="0" smtClean="0"/>
              <a:t>，</a:t>
            </a:r>
            <a:r>
              <a:rPr lang="en-US" altLang="zh-CN" dirty="0" smtClean="0"/>
              <a:t>GIT</a:t>
            </a:r>
          </a:p>
          <a:p>
            <a:r>
              <a:rPr lang="zh-CN" altLang="en-US" dirty="0" smtClean="0"/>
              <a:t>不用版本管理工具是这样的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使用了版本管理工具</a:t>
            </a:r>
            <a:endParaRPr lang="en-US" altLang="zh-CN" dirty="0" smtClean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版本管理工具</a:t>
            </a:r>
            <a:endParaRPr lang="zh-CN" altLang="en-US" sz="3200" dirty="0"/>
          </a:p>
        </p:txBody>
      </p:sp>
      <p:sp>
        <p:nvSpPr>
          <p:cNvPr id="6" name="矩形 5"/>
          <p:cNvSpPr/>
          <p:nvPr/>
        </p:nvSpPr>
        <p:spPr>
          <a:xfrm>
            <a:off x="391886" y="0"/>
            <a:ext cx="1930400" cy="108000"/>
          </a:xfrm>
          <a:prstGeom prst="rect">
            <a:avLst/>
          </a:prstGeom>
          <a:solidFill>
            <a:srgbClr val="0263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0938" y="2242207"/>
            <a:ext cx="2291166" cy="1332842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1078" y="2908628"/>
            <a:ext cx="2189750" cy="260656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切片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Microsoft YaHei UI"/>
        <a:cs typeface=""/>
      </a:majorFont>
      <a:minorFont>
        <a:latin typeface="Arial Unicode MS"/>
        <a:ea typeface="Microsoft YaHei UI Light"/>
        <a:cs typeface="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9670</TotalTime>
  <Words>806</Words>
  <Application>Microsoft Macintosh PowerPoint</Application>
  <PresentationFormat>自定义</PresentationFormat>
  <Paragraphs>166</Paragraphs>
  <Slides>19</Slides>
  <Notes>1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0" baseType="lpstr">
      <vt:lpstr>切片</vt:lpstr>
      <vt:lpstr>移动web</vt:lpstr>
      <vt:lpstr>机房管理制度 Computer Room Management System</vt:lpstr>
      <vt:lpstr>李轶卿</vt:lpstr>
      <vt:lpstr>大纲</vt:lpstr>
      <vt:lpstr>如何学习 How to study</vt:lpstr>
      <vt:lpstr>碰到困难 difficulty</vt:lpstr>
      <vt:lpstr>关于认证考试</vt:lpstr>
      <vt:lpstr>01</vt:lpstr>
      <vt:lpstr>版本管理工具</vt:lpstr>
      <vt:lpstr>Git的诞生</vt:lpstr>
      <vt:lpstr>集中式Vs分布式</vt:lpstr>
      <vt:lpstr>集中式Vs分布式</vt:lpstr>
      <vt:lpstr>Git安装</vt:lpstr>
      <vt:lpstr>创建版本库</vt:lpstr>
      <vt:lpstr>Git命令</vt:lpstr>
      <vt:lpstr>Git命令</vt:lpstr>
      <vt:lpstr>Git命令</vt:lpstr>
      <vt:lpstr>总结与问答</vt:lpstr>
      <vt:lpstr>课后作业</vt:lpstr>
    </vt:vector>
  </TitlesOfParts>
  <Company>Sky123.Org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课程名称</dc:title>
  <dc:creator>kaki</dc:creator>
  <cp:lastModifiedBy>admin</cp:lastModifiedBy>
  <cp:revision>234</cp:revision>
  <dcterms:created xsi:type="dcterms:W3CDTF">2016-08-12T10:45:00Z</dcterms:created>
  <dcterms:modified xsi:type="dcterms:W3CDTF">2019-07-07T14:49:03Z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2052-10.1.0.6690</vt:lpwstr>
  </property>
</Properties>
</file>